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29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284" r:id="rId28"/>
    <p:sldId id="340" r:id="rId29"/>
    <p:sldId id="341" r:id="rId30"/>
    <p:sldId id="342" r:id="rId31"/>
    <p:sldId id="298" r:id="rId32"/>
    <p:sldId id="321" r:id="rId33"/>
    <p:sldId id="268" r:id="rId34"/>
    <p:sldId id="269" r:id="rId35"/>
    <p:sldId id="272" r:id="rId36"/>
    <p:sldId id="273" r:id="rId37"/>
    <p:sldId id="275" r:id="rId38"/>
    <p:sldId id="276" r:id="rId39"/>
    <p:sldId id="277" r:id="rId40"/>
    <p:sldId id="278" r:id="rId41"/>
    <p:sldId id="326" r:id="rId42"/>
    <p:sldId id="344" r:id="rId43"/>
    <p:sldId id="279" r:id="rId44"/>
    <p:sldId id="286" r:id="rId45"/>
    <p:sldId id="345" r:id="rId46"/>
    <p:sldId id="346" r:id="rId47"/>
    <p:sldId id="280" r:id="rId48"/>
    <p:sldId id="281" r:id="rId49"/>
    <p:sldId id="282" r:id="rId50"/>
    <p:sldId id="283" r:id="rId51"/>
    <p:sldId id="293" r:id="rId52"/>
    <p:sldId id="287" r:id="rId53"/>
    <p:sldId id="288" r:id="rId54"/>
    <p:sldId id="325" r:id="rId55"/>
    <p:sldId id="292" r:id="rId56"/>
    <p:sldId id="291" r:id="rId57"/>
    <p:sldId id="294" r:id="rId58"/>
    <p:sldId id="302" r:id="rId59"/>
    <p:sldId id="301" r:id="rId60"/>
    <p:sldId id="303" r:id="rId61"/>
    <p:sldId id="304" r:id="rId62"/>
    <p:sldId id="305" r:id="rId63"/>
    <p:sldId id="306" r:id="rId64"/>
    <p:sldId id="308" r:id="rId65"/>
    <p:sldId id="295" r:id="rId66"/>
    <p:sldId id="309" r:id="rId67"/>
    <p:sldId id="327" r:id="rId68"/>
    <p:sldId id="343" r:id="rId69"/>
    <p:sldId id="310" r:id="rId70"/>
    <p:sldId id="290" r:id="rId71"/>
    <p:sldId id="311" r:id="rId72"/>
    <p:sldId id="312" r:id="rId73"/>
    <p:sldId id="300" r:id="rId74"/>
    <p:sldId id="313" r:id="rId75"/>
    <p:sldId id="314" r:id="rId76"/>
    <p:sldId id="322" r:id="rId77"/>
    <p:sldId id="315" r:id="rId78"/>
    <p:sldId id="316" r:id="rId79"/>
    <p:sldId id="318" r:id="rId80"/>
    <p:sldId id="319" r:id="rId81"/>
    <p:sldId id="320" r:id="rId82"/>
    <p:sldId id="324" r:id="rId83"/>
    <p:sldId id="32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tivation" id="{D43FD7DF-3622-4733-9018-09478B4DD8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99"/>
            <p14:sldId id="29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284"/>
            <p14:sldId id="340"/>
            <p14:sldId id="341"/>
            <p14:sldId id="342"/>
            <p14:sldId id="298"/>
            <p14:sldId id="321"/>
            <p14:sldId id="268"/>
            <p14:sldId id="269"/>
            <p14:sldId id="272"/>
            <p14:sldId id="273"/>
            <p14:sldId id="275"/>
            <p14:sldId id="276"/>
            <p14:sldId id="277"/>
            <p14:sldId id="278"/>
          </p14:sldIdLst>
        </p14:section>
        <p14:section name="Illustration" id="{8132E163-89E2-4B35-A959-C711DD7DDD34}">
          <p14:sldIdLst>
            <p14:sldId id="326"/>
            <p14:sldId id="344"/>
            <p14:sldId id="279"/>
            <p14:sldId id="286"/>
            <p14:sldId id="345"/>
            <p14:sldId id="346"/>
            <p14:sldId id="280"/>
            <p14:sldId id="281"/>
            <p14:sldId id="282"/>
            <p14:sldId id="283"/>
            <p14:sldId id="293"/>
            <p14:sldId id="287"/>
            <p14:sldId id="288"/>
            <p14:sldId id="325"/>
            <p14:sldId id="292"/>
          </p14:sldIdLst>
        </p14:section>
        <p14:section name="Empirical Confirmation" id="{F6D34BF0-EA3E-46AC-9598-1079826B8B30}">
          <p14:sldIdLst>
            <p14:sldId id="291"/>
            <p14:sldId id="294"/>
            <p14:sldId id="302"/>
            <p14:sldId id="301"/>
            <p14:sldId id="303"/>
            <p14:sldId id="304"/>
            <p14:sldId id="305"/>
            <p14:sldId id="306"/>
            <p14:sldId id="308"/>
            <p14:sldId id="295"/>
            <p14:sldId id="309"/>
            <p14:sldId id="327"/>
            <p14:sldId id="343"/>
          </p14:sldIdLst>
        </p14:section>
        <p14:section name="Part 2" id="{7F3E7366-38E1-4045-AAE4-9DEAB99581CB}">
          <p14:sldIdLst>
            <p14:sldId id="310"/>
            <p14:sldId id="290"/>
            <p14:sldId id="311"/>
            <p14:sldId id="312"/>
            <p14:sldId id="300"/>
            <p14:sldId id="313"/>
            <p14:sldId id="314"/>
            <p14:sldId id="322"/>
            <p14:sldId id="315"/>
          </p14:sldIdLst>
        </p14:section>
        <p14:section name="Conclusion" id="{021B0C13-8171-457A-8C74-FB822EE0DB7D}">
          <p14:sldIdLst>
            <p14:sldId id="316"/>
            <p14:sldId id="318"/>
            <p14:sldId id="319"/>
            <p14:sldId id="320"/>
            <p14:sldId id="324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14" autoAdjust="0"/>
    <p:restoredTop sz="70864" autoAdjust="0"/>
  </p:normalViewPr>
  <p:slideViewPr>
    <p:cSldViewPr snapToGrid="0">
      <p:cViewPr varScale="1">
        <p:scale>
          <a:sx n="46" d="100"/>
          <a:sy n="46" d="100"/>
        </p:scale>
        <p:origin x="77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Significant Difference Score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MZ Twins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Familial Variance</c:v>
                </c:pt>
                <c:pt idx="1">
                  <c:v>No Familial Variance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1.6750000000000001E-2</c:v>
                </c:pt>
                <c:pt idx="1">
                  <c:v>0.81925000000000003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4193-8C77-DDDAA8AC06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DZ Twins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Familial Variance</c:v>
                </c:pt>
                <c:pt idx="1">
                  <c:v>No Familial Variance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3.2250000000000001E-2</c:v>
                </c:pt>
                <c:pt idx="1">
                  <c:v>0.72375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03-4193-8C77-DDDAA8AC0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axId val="711412776"/>
        <c:axId val="711409168"/>
      </c:barChart>
      <c:catAx>
        <c:axId val="711412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409168"/>
        <c:crosses val="autoZero"/>
        <c:auto val="1"/>
        <c:lblAlgn val="ctr"/>
        <c:lblOffset val="100"/>
        <c:noMultiLvlLbl val="0"/>
      </c:catAx>
      <c:valAx>
        <c:axId val="71140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41277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Significant Difference Score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MZ Twins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Shared Environmental Variance</c:v>
                </c:pt>
                <c:pt idx="1">
                  <c:v>Genetic Variance</c:v>
                </c:pt>
                <c:pt idx="2">
                  <c:v>Shared Environmental Variance + Non Shared</c:v>
                </c:pt>
                <c:pt idx="3">
                  <c:v>Genetic Variance + Non-shared</c:v>
                </c:pt>
                <c:pt idx="4">
                  <c:v>Non-Shared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1.6E-2</c:v>
                </c:pt>
                <c:pt idx="1">
                  <c:v>1.8499999999999999E-2</c:v>
                </c:pt>
                <c:pt idx="2">
                  <c:v>0.82</c:v>
                </c:pt>
                <c:pt idx="3">
                  <c:v>0.82599999999999996</c:v>
                </c:pt>
                <c:pt idx="4">
                  <c:v>0.80800000000000005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4193-8C77-DDDAA8AC06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DZ Twins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Shared Environmental Variance</c:v>
                </c:pt>
                <c:pt idx="1">
                  <c:v>Genetic Variance</c:v>
                </c:pt>
                <c:pt idx="2">
                  <c:v>Shared Environmental Variance + Non Shared</c:v>
                </c:pt>
                <c:pt idx="3">
                  <c:v>Genetic Variance + Non-shared</c:v>
                </c:pt>
                <c:pt idx="4">
                  <c:v>Non-Shared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3.3500000000000002E-2</c:v>
                </c:pt>
                <c:pt idx="1">
                  <c:v>4.9000000000000002E-2</c:v>
                </c:pt>
                <c:pt idx="2">
                  <c:v>0.72750000000000004</c:v>
                </c:pt>
                <c:pt idx="3">
                  <c:v>0.84750000000000003</c:v>
                </c:pt>
                <c:pt idx="4">
                  <c:v>0.58599999999999997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03-4193-8C77-DDDAA8AC0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axId val="711412776"/>
        <c:axId val="711409168"/>
      </c:barChart>
      <c:catAx>
        <c:axId val="711412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409168"/>
        <c:crosses val="autoZero"/>
        <c:auto val="1"/>
        <c:lblAlgn val="ctr"/>
        <c:lblOffset val="100"/>
        <c:noMultiLvlLbl val="0"/>
      </c:catAx>
      <c:valAx>
        <c:axId val="71140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41277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CA376-1F9A-4138-8FE6-6757953BE270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70FE3-0224-4856-A9FD-AEF68EE31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5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kin comparison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70FE3-0224-4856-A9FD-AEF68EE319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Rearing, community correlation for parent-child, was not significant for either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88C9E-EC37-4A65-9258-D9F2688190B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data are publicly available…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88C9E-EC37-4A65-9258-D9F2688190B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0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Significant Difference Score</a:t>
            </a:r>
          </a:p>
          <a:p>
            <a:pPr lvl="1"/>
            <a:r>
              <a:rPr lang="en-US" dirty="0"/>
              <a:t>Implies Within-Family Sources of Covariation (beyond familial effects)</a:t>
            </a:r>
          </a:p>
          <a:p>
            <a:pPr lvl="1"/>
            <a:r>
              <a:rPr lang="en-US" dirty="0"/>
              <a:t>Probably Non-Shared Environmental in origin</a:t>
            </a:r>
          </a:p>
          <a:p>
            <a:pPr lvl="1"/>
            <a:r>
              <a:rPr lang="en-US" dirty="0"/>
              <a:t>But possibly genetic because we only partially control for genetics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70FE3-0224-4856-A9FD-AEF68EE319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Non-significant Difference Score</a:t>
            </a:r>
          </a:p>
          <a:p>
            <a:pPr lvl="1"/>
            <a:r>
              <a:rPr lang="en-US" sz="2000" dirty="0"/>
              <a:t>Implies Between-Family Sources of Covariation (i.e., familial effects)</a:t>
            </a:r>
          </a:p>
          <a:p>
            <a:pPr lvl="1"/>
            <a:r>
              <a:rPr lang="en-US" sz="2000" dirty="0"/>
              <a:t>Either Genetic or Shared-Environmental in Origin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70FE3-0224-4856-A9FD-AEF68EE319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8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29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9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9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4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8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5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7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67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5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45E864-41DC-455B-A1A4-53B87D481B28}" type="datetimeFigureOut">
              <a:rPr lang="en-US" smtClean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B57A82-F2C2-42D9-BF43-E5102C116C7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35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lsinfo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lsinfo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veOak/NlsyLink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6830-4224-40CA-ADD5-67EFDFEE1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families to test causal claims without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BA1A4-5131-4865-BE46-216C7214A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S. Mason Garrison</a:t>
            </a:r>
          </a:p>
          <a:p>
            <a:r>
              <a:rPr lang="en-US" dirty="0"/>
              <a:t>Vanderbilt University</a:t>
            </a:r>
          </a:p>
          <a:p>
            <a:fld id="{2519E22D-F80C-49CB-B7CA-F66707E21059}" type="datetime2">
              <a:rPr lang="en-US" smtClean="0"/>
              <a:t>Monday, February 4,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9F6C-6267-4D46-8441-1A20AF7D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Familial Confounds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DDD06-5174-44D4-B4A9-979B8664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typical use of covariates doesn’t control for systematically confounded gene and environmental effects (e.g., familial effects).</a:t>
            </a:r>
          </a:p>
          <a:p>
            <a:r>
              <a:rPr lang="en-US" sz="2400" dirty="0"/>
              <a:t>In psychology, familial effects covary with virtually all constructs (Polderman et al, 2015), </a:t>
            </a:r>
          </a:p>
          <a:p>
            <a:pPr lvl="1"/>
            <a:r>
              <a:rPr lang="en-US" sz="2000" dirty="0"/>
              <a:t>Including poverty and individual differences, so much so that </a:t>
            </a:r>
          </a:p>
          <a:p>
            <a:pPr lvl="2"/>
            <a:r>
              <a:rPr lang="en-US" sz="1600" dirty="0"/>
              <a:t>the covariate approach is fundamentally biased (Rowe &amp; Rodgers, 1997).</a:t>
            </a:r>
          </a:p>
          <a:p>
            <a:r>
              <a:rPr lang="en-US" sz="2400" dirty="0"/>
              <a:t>Yet, the covariate approach is the main method used to test</a:t>
            </a:r>
          </a:p>
          <a:p>
            <a:pPr lvl="1"/>
            <a:r>
              <a:rPr lang="en-US" sz="2000" dirty="0"/>
              <a:t>the relationship between SES and health.</a:t>
            </a:r>
          </a:p>
        </p:txBody>
      </p:sp>
    </p:spTree>
    <p:extLst>
      <p:ext uri="{BB962C8B-B14F-4D97-AF65-F5344CB8AC3E}">
        <p14:creationId xmlns:p14="http://schemas.microsoft.com/office/powerpoint/2010/main" val="2075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D8DD-34EC-4DB4-B374-E7950643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Familial Confounds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039D-6912-4453-83F8-E01AC0A4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14935" cy="4351338"/>
          </a:xfrm>
        </p:spPr>
        <p:txBody>
          <a:bodyPr/>
          <a:lstStyle/>
          <a:p>
            <a:r>
              <a:rPr lang="en-US" sz="2400" dirty="0"/>
              <a:t>When present, familial effects bias the covariate approach in at least two ways:</a:t>
            </a:r>
          </a:p>
          <a:p>
            <a:pPr marL="914400" lvl="1" indent="-457200">
              <a:buAutoNum type="arabicParenR"/>
            </a:pPr>
            <a:r>
              <a:rPr lang="en-US" sz="2000" dirty="0"/>
              <a:t>When predictor and outcome share familial effects, familial confounds remain and bias the treatment effect.</a:t>
            </a: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en-US" sz="2000" dirty="0"/>
              <a:t>When covariate and outcome share familial effects, familial causes are over-controlled and are potentially excluded from the treatment effect.</a:t>
            </a: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1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079-DB7C-4349-9BCA-BF025C4A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familial confounding?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C2BE-5140-45B0-88B6-C1728C353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Rather than bemoan or ignore familial effects,</a:t>
            </a:r>
          </a:p>
          <a:p>
            <a:pPr lvl="1"/>
            <a:r>
              <a:rPr lang="en-US" sz="2000" dirty="0"/>
              <a:t>they can to be harnessed for causal inference.</a:t>
            </a:r>
          </a:p>
          <a:p>
            <a:r>
              <a:rPr lang="en-US" sz="2400" dirty="0"/>
              <a:t>Biometrically-Informed Quasi-Experimental Designs include,</a:t>
            </a:r>
          </a:p>
          <a:p>
            <a:pPr lvl="1"/>
            <a:r>
              <a:rPr lang="en-US" sz="2000" dirty="0"/>
              <a:t>“quasi-causal” behavior genetic models (Turkheimer, &amp; Harden, 2014),</a:t>
            </a:r>
          </a:p>
          <a:p>
            <a:pPr lvl="1"/>
            <a:r>
              <a:rPr lang="en-US" sz="2000" dirty="0"/>
              <a:t>co-twin controls (Gesell, 1942), which compare twins, </a:t>
            </a:r>
          </a:p>
          <a:p>
            <a:pPr lvl="1"/>
            <a:r>
              <a:rPr lang="en-US" sz="2000" dirty="0"/>
              <a:t>sibling controls (Griliches, 1979), which compare full-siblings; </a:t>
            </a:r>
          </a:p>
          <a:p>
            <a:pPr lvl="1"/>
            <a:r>
              <a:rPr lang="en-US" sz="2000" dirty="0"/>
              <a:t>children-of-twins designs, which compare the children of twins; and</a:t>
            </a:r>
          </a:p>
          <a:p>
            <a:pPr lvl="1"/>
            <a:r>
              <a:rPr lang="en-US" sz="2000" dirty="0"/>
              <a:t>discordant kinship models (Garrison &amp; Rodgers, 2016), which can compare any kin group.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22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93CC-6846-4C17-9F91-8F6B16DE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Behavior Genetics Refresher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0E71D-6738-46A3-B73C-BBDF72DEF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https://i.ytimg.com/vi/f3Phy3w8_hY/maxresdefault.jpg">
            <a:extLst>
              <a:ext uri="{FF2B5EF4-FFF2-40B4-BE49-F238E27FC236}">
                <a16:creationId xmlns:a16="http://schemas.microsoft.com/office/drawing/2014/main" id="{FE99D381-8098-416D-859F-469941D03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71" y="2455287"/>
            <a:ext cx="2280336" cy="18242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6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1DDB-B5CC-4315-A59E-A47A5DDF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Behavior Genetics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08DF-E0C7-4F7C-BBD6-33DD5EB9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Kin Comparison Designs, Behavior Genetic Models divide variance into multiple sources:</a:t>
            </a:r>
          </a:p>
          <a:p>
            <a:pPr lvl="1"/>
            <a:r>
              <a:rPr lang="en-US" dirty="0"/>
              <a:t>Between-Family (Familial Effects)</a:t>
            </a:r>
          </a:p>
          <a:p>
            <a:pPr lvl="1"/>
            <a:r>
              <a:rPr lang="en-US" dirty="0"/>
              <a:t>Within-Family</a:t>
            </a:r>
          </a:p>
          <a:p>
            <a:r>
              <a:rPr lang="en-US" dirty="0"/>
              <a:t>But, unlike Sibling Comparison Designs, Behavior Genetic Models divide variance into three sources:</a:t>
            </a:r>
          </a:p>
          <a:p>
            <a:pPr lvl="1"/>
            <a:r>
              <a:rPr lang="en-US" dirty="0"/>
              <a:t>Between Family</a:t>
            </a:r>
          </a:p>
          <a:p>
            <a:pPr lvl="2"/>
            <a:r>
              <a:rPr lang="en-US" dirty="0"/>
              <a:t>Heritable (</a:t>
            </a:r>
            <a:r>
              <a:rPr lang="en-US" i="1" dirty="0"/>
              <a:t>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Shared Environment (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(which can be further decomposed into rearing and community effects; Garrison, et al. 2018)</a:t>
            </a:r>
          </a:p>
          <a:p>
            <a:pPr lvl="1"/>
            <a:r>
              <a:rPr lang="en-US" dirty="0"/>
              <a:t>Within-Family</a:t>
            </a:r>
          </a:p>
          <a:p>
            <a:pPr lvl="2"/>
            <a:r>
              <a:rPr lang="en-US" dirty="0"/>
              <a:t>Non-Shared Environment (</a:t>
            </a:r>
            <a:r>
              <a:rPr lang="en-US" i="1" dirty="0"/>
              <a:t>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657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Environment Components (AC'RE)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490">
        <p:wipe dir="r"/>
      </p:transition>
    </mc:Choice>
    <mc:Fallback xmlns="">
      <p:transition spd="slow" advTm="2490"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AC'RE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69267" y="864108"/>
            <a:ext cx="7986401" cy="5120640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AC'RE further decomposes the shared-environmental variance (c</a:t>
            </a:r>
            <a:r>
              <a:rPr lang="en-US" sz="3200" baseline="30000" dirty="0"/>
              <a:t>2</a:t>
            </a:r>
            <a:r>
              <a:rPr lang="en-US" sz="3200" dirty="0"/>
              <a:t>)</a:t>
            </a:r>
          </a:p>
          <a:p>
            <a:pPr lvl="2"/>
            <a:r>
              <a:rPr lang="en-US" sz="2800" dirty="0"/>
              <a:t>into </a:t>
            </a:r>
          </a:p>
          <a:p>
            <a:pPr lvl="3"/>
            <a:r>
              <a:rPr lang="en-US" sz="2400" dirty="0"/>
              <a:t>R is the rearing environment </a:t>
            </a:r>
          </a:p>
          <a:p>
            <a:pPr lvl="4"/>
            <a:r>
              <a:rPr lang="en-US" sz="2400" dirty="0"/>
              <a:t>(raised in the same home)</a:t>
            </a:r>
          </a:p>
          <a:p>
            <a:pPr lvl="4"/>
            <a:r>
              <a:rPr lang="en-US" sz="2400" dirty="0"/>
              <a:t>e.g., HOME, Parenting</a:t>
            </a:r>
          </a:p>
          <a:p>
            <a:pPr lvl="3"/>
            <a:r>
              <a:rPr lang="en-US" sz="2400" dirty="0"/>
              <a:t>C' is the community environment </a:t>
            </a:r>
          </a:p>
          <a:p>
            <a:pPr lvl="4"/>
            <a:r>
              <a:rPr lang="en-US" sz="2400" dirty="0"/>
              <a:t>(raised in same community)</a:t>
            </a:r>
          </a:p>
          <a:p>
            <a:pPr lvl="4"/>
            <a:r>
              <a:rPr lang="en-US" sz="1800" dirty="0"/>
              <a:t>Or the shared-environmental correlations, not explained by rearing</a:t>
            </a:r>
          </a:p>
          <a:p>
            <a:pPr lvl="4"/>
            <a:r>
              <a:rPr lang="en-US" sz="1800" dirty="0"/>
              <a:t>C’= C-R</a:t>
            </a:r>
          </a:p>
          <a:p>
            <a:pPr lvl="3"/>
            <a:r>
              <a:rPr lang="en-US" sz="2400" dirty="0"/>
              <a:t>R+C'= shared environment (C)</a:t>
            </a:r>
          </a:p>
        </p:txBody>
      </p:sp>
    </p:spTree>
    <p:extLst>
      <p:ext uri="{BB962C8B-B14F-4D97-AF65-F5344CB8AC3E}">
        <p14:creationId xmlns:p14="http://schemas.microsoft.com/office/powerpoint/2010/main" val="41924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309">
        <p:wipe dir="r"/>
      </p:transition>
    </mc:Choice>
    <mc:Fallback xmlns="">
      <p:transition spd="slow" advTm="30309"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AC'RE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 r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 or 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543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1246">
        <p:wipe dir="r"/>
      </p:transition>
    </mc:Choice>
    <mc:Fallback xmlns="">
      <p:transition spd="slow" advTm="11246"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AC'RE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 or 0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 r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FDB9213-4779-4181-AE8D-829FED57713D}"/>
              </a:ext>
            </a:extLst>
          </p:cNvPr>
          <p:cNvSpPr/>
          <p:nvPr/>
        </p:nvSpPr>
        <p:spPr>
          <a:xfrm>
            <a:off x="9194159" y="4286350"/>
            <a:ext cx="17652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λ</a:t>
            </a:r>
            <a:r>
              <a:rPr lang="en-US" sz="1600" baseline="-25000" dirty="0"/>
              <a:t>a	      </a:t>
            </a:r>
            <a:r>
              <a:rPr lang="el-GR" dirty="0"/>
              <a:t>λ</a:t>
            </a:r>
            <a:r>
              <a:rPr lang="en-US" sz="1600" baseline="-25000" dirty="0"/>
              <a:t>r 		</a:t>
            </a:r>
            <a:r>
              <a:rPr lang="el-GR" dirty="0"/>
              <a:t>λ</a:t>
            </a:r>
            <a:r>
              <a:rPr lang="en-US" sz="1600" baseline="-25000" dirty="0"/>
              <a:t>e</a:t>
            </a:r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4727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2752">
        <p:wipe dir="r"/>
      </p:transition>
    </mc:Choice>
    <mc:Fallback xmlns="">
      <p:transition spd="slow" advTm="12752"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AC'RE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 r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 or 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98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480">
        <p:wipe dir="r"/>
      </p:transition>
    </mc:Choice>
    <mc:Fallback xmlns="">
      <p:transition spd="slow" advTm="5480"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A3A6-A70C-4FF1-BDE7-728C1FA1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924A-50B5-4EB9-A8D4-7934D045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Motivation</a:t>
            </a:r>
          </a:p>
          <a:p>
            <a:r>
              <a:rPr lang="en-US" sz="2400" dirty="0"/>
              <a:t>Discordant Kinship Design</a:t>
            </a:r>
          </a:p>
          <a:p>
            <a:r>
              <a:rPr lang="en-US" sz="2400" dirty="0"/>
              <a:t>Empirical Illustration</a:t>
            </a:r>
          </a:p>
          <a:p>
            <a:r>
              <a:rPr lang="en-US" sz="2400" dirty="0"/>
              <a:t>Empirical Confirmation</a:t>
            </a:r>
          </a:p>
          <a:p>
            <a:r>
              <a:rPr lang="en-US" sz="2400" dirty="0"/>
              <a:t>Simulation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64A03B-A3AA-48B9-8D1A-EE8069BA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82" y="1782763"/>
            <a:ext cx="372986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6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AC'RE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 r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 or 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6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9565">
        <p:wipe dir="r"/>
      </p:transition>
    </mc:Choice>
    <mc:Fallback xmlns="">
      <p:transition spd="slow" advTm="9565"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Siblings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=.25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9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8415">
        <p:wipe dir="r"/>
      </p:transition>
    </mc:Choice>
    <mc:Fallback xmlns="">
      <p:transition spd="slow" advTm="8415"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Aunt-Nibling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 err="1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=.25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13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8560">
        <p:wipe dir="r"/>
      </p:transition>
    </mc:Choice>
    <mc:Fallback xmlns="">
      <p:transition spd="slow" advTm="8560"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Siblings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=.5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4919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6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60">
        <p:wipe dir="r"/>
      </p:transition>
    </mc:Choice>
    <mc:Fallback xmlns="">
      <p:transition spd="slow" advTm="5360"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Parent-Child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=.5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6EDEC0A-5DFA-44DF-A4B1-D9EA8B3D5C13}"/>
              </a:ext>
            </a:extLst>
          </p:cNvPr>
          <p:cNvSpPr/>
          <p:nvPr/>
        </p:nvSpPr>
        <p:spPr>
          <a:xfrm>
            <a:off x="3639230" y="6038890"/>
            <a:ext cx="1729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06CE-86E4-4D4E-8792-A6A4106609AD}"/>
              </a:ext>
            </a:extLst>
          </p:cNvPr>
          <p:cNvSpPr/>
          <p:nvPr/>
        </p:nvSpPr>
        <p:spPr>
          <a:xfrm>
            <a:off x="9156489" y="6031821"/>
            <a:ext cx="184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032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2301">
        <p:wipe dir="r"/>
      </p:transition>
    </mc:Choice>
    <mc:Fallback xmlns="">
      <p:transition spd="slow" advTm="12301"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Parent-Child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14098" y="1442023"/>
            <a:ext cx="8729058" cy="4589798"/>
            <a:chOff x="1261872" y="1889764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6833776" y="3827960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3961826" y="2938404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a</a:t>
              </a:r>
              <a:r>
                <a:rPr lang="en-US" sz="2400" dirty="0">
                  <a:solidFill>
                    <a:schemeClr val="tx1"/>
                  </a:solidFill>
                </a:rPr>
                <a:t>=.5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2840449" y="1889764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cor</a:t>
              </a:r>
              <a:r>
                <a:rPr lang="en-US" sz="2400" baseline="-25000" dirty="0">
                  <a:solidFill>
                    <a:schemeClr val="tx1"/>
                  </a:solidFill>
                </a:rPr>
                <a:t>r </a:t>
              </a:r>
              <a:r>
                <a:rPr lang="en-US" sz="2400" dirty="0">
                  <a:solidFill>
                    <a:schemeClr val="tx1"/>
                  </a:solidFill>
                </a:rPr>
                <a:t>=0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41933" y="4734091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a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e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716966" y="4591990"/>
              <a:ext cx="2366309" cy="1335889"/>
              <a:chOff x="3716966" y="4591990"/>
              <a:chExt cx="2366309" cy="133588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68875" y="4591990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24" name="Straight Arrow Connector 23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5854675" y="5153025"/>
              <a:ext cx="1646505" cy="780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721030" y="5396824"/>
              <a:ext cx="1822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		</a:t>
              </a:r>
              <a:r>
                <a:rPr lang="el-GR" dirty="0"/>
                <a:t>λ</a:t>
              </a:r>
              <a:r>
                <a:rPr lang="en-US" sz="1600" baseline="-25000" dirty="0"/>
                <a:t> c'</a:t>
              </a:r>
              <a:endParaRPr lang="en-US" baseline="-25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6EDEC0A-5DFA-44DF-A4B1-D9EA8B3D5C13}"/>
              </a:ext>
            </a:extLst>
          </p:cNvPr>
          <p:cNvSpPr/>
          <p:nvPr/>
        </p:nvSpPr>
        <p:spPr>
          <a:xfrm>
            <a:off x="3639230" y="6038890"/>
            <a:ext cx="1729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06CE-86E4-4D4E-8792-A6A4106609AD}"/>
              </a:ext>
            </a:extLst>
          </p:cNvPr>
          <p:cNvSpPr/>
          <p:nvPr/>
        </p:nvSpPr>
        <p:spPr>
          <a:xfrm>
            <a:off x="9156489" y="6031821"/>
            <a:ext cx="184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Child</a:t>
            </a: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6232E95D-15A5-4FFA-AAEA-CC4EA2A4CBF1}"/>
              </a:ext>
            </a:extLst>
          </p:cNvPr>
          <p:cNvSpPr/>
          <p:nvPr/>
        </p:nvSpPr>
        <p:spPr>
          <a:xfrm rot="20604603">
            <a:off x="6821426" y="2997163"/>
            <a:ext cx="3329150" cy="1779112"/>
          </a:xfrm>
          <a:prstGeom prst="blockArc">
            <a:avLst>
              <a:gd name="adj1" fmla="val 10800000"/>
              <a:gd name="adj2" fmla="val 21558468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aseline="-25000" dirty="0">
                <a:solidFill>
                  <a:schemeClr val="tx1"/>
                </a:solidFill>
              </a:rPr>
              <a:t>Allowed to Covary</a:t>
            </a:r>
          </a:p>
        </p:txBody>
      </p:sp>
    </p:spTree>
    <p:extLst>
      <p:ext uri="{BB962C8B-B14F-4D97-AF65-F5344CB8AC3E}">
        <p14:creationId xmlns:p14="http://schemas.microsoft.com/office/powerpoint/2010/main" val="242440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7121">
        <p:wipe dir="r"/>
      </p:transition>
    </mc:Choice>
    <mc:Fallback xmlns="">
      <p:transition spd="slow" advTm="27121"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C216-7039-40A9-8DCC-EA23C2A1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with Height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E47D-EA7F-405A-98F7-1D5370178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Median Height after age 18, </a:t>
            </a:r>
          </a:p>
          <a:p>
            <a:r>
              <a:rPr lang="en-US" sz="1600" dirty="0"/>
              <a:t>Standardized by sex, using CDC norms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AB232-1DC7-488B-903C-A8D6EE2B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0" y="1392871"/>
            <a:ext cx="8190476" cy="44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E544FB-F48A-4144-AF05-5BD962F308B0}"/>
              </a:ext>
            </a:extLst>
          </p:cNvPr>
          <p:cNvSpPr/>
          <p:nvPr/>
        </p:nvSpPr>
        <p:spPr>
          <a:xfrm>
            <a:off x="6359973" y="5534176"/>
            <a:ext cx="215315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Standardized Height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98177-F9C4-4D29-A75A-2D5641EB76F4}"/>
              </a:ext>
            </a:extLst>
          </p:cNvPr>
          <p:cNvSpPr/>
          <p:nvPr/>
        </p:nvSpPr>
        <p:spPr>
          <a:xfrm>
            <a:off x="10730907" y="1752351"/>
            <a:ext cx="1083630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Relatedness</a:t>
            </a:r>
          </a:p>
        </p:txBody>
      </p:sp>
    </p:spTree>
    <p:extLst>
      <p:ext uri="{BB962C8B-B14F-4D97-AF65-F5344CB8AC3E}">
        <p14:creationId xmlns:p14="http://schemas.microsoft.com/office/powerpoint/2010/main" val="11115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7815">
        <p:wipe dir="r"/>
      </p:transition>
    </mc:Choice>
    <mc:Fallback xmlns="">
      <p:transition spd="slow" advTm="17815"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Height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21030" y="53968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λ</a:t>
            </a:r>
            <a:r>
              <a:rPr lang="en-US" sz="1600" baseline="-25000" dirty="0"/>
              <a:t>c'	</a:t>
            </a:r>
            <a:endParaRPr lang="en-US" baseline="-250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7326318" y="1976121"/>
          <a:ext cx="4789482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654">
                  <a:extLst>
                    <a:ext uri="{9D8B030D-6E8A-4147-A177-3AD203B41FA5}">
                      <a16:colId xmlns:a16="http://schemas.microsoft.com/office/drawing/2014/main" val="1653740736"/>
                    </a:ext>
                  </a:extLst>
                </a:gridCol>
                <a:gridCol w="780914">
                  <a:extLst>
                    <a:ext uri="{9D8B030D-6E8A-4147-A177-3AD203B41FA5}">
                      <a16:colId xmlns:a16="http://schemas.microsoft.com/office/drawing/2014/main" val="2980197652"/>
                    </a:ext>
                  </a:extLst>
                </a:gridCol>
                <a:gridCol w="780914">
                  <a:extLst>
                    <a:ext uri="{9D8B030D-6E8A-4147-A177-3AD203B41FA5}">
                      <a16:colId xmlns:a16="http://schemas.microsoft.com/office/drawing/2014/main" val="147209022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dirty="0"/>
                        <a:t>χ</a:t>
                      </a:r>
                      <a:r>
                        <a:rPr lang="en-US" sz="2400" b="0" baseline="30000" dirty="0"/>
                        <a:t>2</a:t>
                      </a:r>
                      <a:r>
                        <a:rPr lang="en-US" sz="2400" b="0" dirty="0"/>
                        <a:t> Contribution by Group </a:t>
                      </a:r>
                      <a:r>
                        <a:rPr lang="en-US" sz="1400" b="0" dirty="0"/>
                        <a:t>(pairs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05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MZ twins (16+13)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1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Full Siblings  (4683+5005)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724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Parent-Child (6087+5390)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075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Half Siblings (827+2563)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63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Aunt-Nibling (3548+3963)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10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Cousins together (25+71)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Cousins apart (1670+2509)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25354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Total: 36,370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400090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917236" y="3377111"/>
            <a:ext cx="4485283" cy="2651602"/>
            <a:chOff x="1261872" y="3827960"/>
            <a:chExt cx="4485283" cy="2651602"/>
          </a:xfrm>
        </p:grpSpPr>
        <p:grpSp>
          <p:nvGrpSpPr>
            <p:cNvPr id="25" name="Group 24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48" name="Rectangle: Rounded Corners 47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52" name="Straight Arrow Connector 51"/>
              <p:cNvCxnSpPr>
                <a:cxnSpLocks/>
                <a:stCxn id="49" idx="4"/>
                <a:endCxn id="48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cxnSpLocks/>
                <a:stCxn id="51" idx="4"/>
                <a:endCxn id="48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cxnSpLocks/>
                <a:stCxn id="50" idx="4"/>
                <a:endCxn id="48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716966" y="4755434"/>
              <a:ext cx="2030189" cy="1172445"/>
              <a:chOff x="3716966" y="4755434"/>
              <a:chExt cx="2030189" cy="117244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832755" y="4755434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40" name="Straight Arrow Connector 39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4721030" y="539682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</a:t>
              </a:r>
              <a:endParaRPr lang="en-US" baseline="-25000" dirty="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445420" y="6318682"/>
            <a:ext cx="99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Standardized by sex, using CDC norms; grouped by minority status; clustered by household. 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14707"/>
              </p:ext>
            </p:extLst>
          </p:nvPr>
        </p:nvGraphicFramePr>
        <p:xfrm>
          <a:off x="7395206" y="56414"/>
          <a:ext cx="46513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959">
                  <a:extLst>
                    <a:ext uri="{9D8B030D-6E8A-4147-A177-3AD203B41FA5}">
                      <a16:colId xmlns:a16="http://schemas.microsoft.com/office/drawing/2014/main" val="1653740736"/>
                    </a:ext>
                  </a:extLst>
                </a:gridCol>
                <a:gridCol w="2382409">
                  <a:extLst>
                    <a:ext uri="{9D8B030D-6E8A-4147-A177-3AD203B41FA5}">
                      <a16:colId xmlns:a16="http://schemas.microsoft.com/office/drawing/2014/main" val="2980197652"/>
                    </a:ext>
                  </a:extLst>
                </a:gridCol>
              </a:tblGrid>
              <a:tr h="455223"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Model Fit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95280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RMSEA [90 CI]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.016 [.009,.023]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17468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CFI,TLI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19967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dirty="0"/>
                        <a:t>χ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 Model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p(67.3,40)=.005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724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7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5299">
        <p:wipe dir="r"/>
      </p:transition>
    </mc:Choice>
    <mc:Fallback xmlns="">
      <p:transition spd="slow" advTm="75299"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Height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21030" y="53968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λ</a:t>
            </a:r>
            <a:r>
              <a:rPr lang="en-US" sz="1600" baseline="-25000" dirty="0"/>
              <a:t>c'	</a:t>
            </a:r>
            <a:endParaRPr lang="en-US" baseline="-25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917236" y="3377111"/>
            <a:ext cx="4485283" cy="2651602"/>
            <a:chOff x="1261872" y="3827960"/>
            <a:chExt cx="4485283" cy="2651602"/>
          </a:xfrm>
        </p:grpSpPr>
        <p:grpSp>
          <p:nvGrpSpPr>
            <p:cNvPr id="25" name="Group 24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48" name="Rectangle: Rounded Corners 47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Height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52" name="Straight Arrow Connector 51"/>
              <p:cNvCxnSpPr>
                <a:cxnSpLocks/>
                <a:stCxn id="49" idx="4"/>
                <a:endCxn id="48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cxnSpLocks/>
                <a:stCxn id="51" idx="4"/>
                <a:endCxn id="48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cxnSpLocks/>
                <a:stCxn id="50" idx="4"/>
                <a:endCxn id="48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1960721" y="476533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r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716966" y="4755434"/>
              <a:ext cx="2030189" cy="1172445"/>
              <a:chOff x="3716966" y="4755434"/>
              <a:chExt cx="2030189" cy="117244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4832755" y="4755434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c'</a:t>
                </a:r>
              </a:p>
            </p:txBody>
          </p:sp>
          <p:cxnSp>
            <p:nvCxnSpPr>
              <p:cNvPr id="40" name="Straight Arrow Connector 39"/>
              <p:cNvCxnSpPr>
                <a:cxnSpLocks/>
              </p:cNvCxnSpPr>
              <p:nvPr/>
            </p:nvCxnSpPr>
            <p:spPr>
              <a:xfrm flipH="1">
                <a:off x="3716966" y="5153025"/>
                <a:ext cx="1680509" cy="774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4721030" y="539682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c'	</a:t>
              </a:r>
              <a:endParaRPr lang="en-US" baseline="-25000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655449" y="595431"/>
          <a:ext cx="6024283" cy="249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176">
                  <a:extLst>
                    <a:ext uri="{9D8B030D-6E8A-4147-A177-3AD203B41FA5}">
                      <a16:colId xmlns:a16="http://schemas.microsoft.com/office/drawing/2014/main" val="1653740736"/>
                    </a:ext>
                  </a:extLst>
                </a:gridCol>
                <a:gridCol w="1940320">
                  <a:extLst>
                    <a:ext uri="{9D8B030D-6E8A-4147-A177-3AD203B41FA5}">
                      <a16:colId xmlns:a16="http://schemas.microsoft.com/office/drawing/2014/main" val="2980197652"/>
                    </a:ext>
                  </a:extLst>
                </a:gridCol>
                <a:gridCol w="2252787">
                  <a:extLst>
                    <a:ext uri="{9D8B030D-6E8A-4147-A177-3AD203B41FA5}">
                      <a16:colId xmlns:a16="http://schemas.microsoft.com/office/drawing/2014/main" val="1960861103"/>
                    </a:ext>
                  </a:extLst>
                </a:gridCol>
              </a:tblGrid>
              <a:tr h="45331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/>
                        <a:t>Estimate (CI95)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non-minority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95280"/>
                  </a:ext>
                </a:extLst>
              </a:tr>
              <a:tr h="511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88 [81,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80 [68, 93]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17468"/>
                  </a:ext>
                </a:extLst>
              </a:tr>
              <a:tr h="511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c'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 [0, .001]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4.6 [.3, 14]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724778"/>
                  </a:ext>
                </a:extLst>
              </a:tr>
              <a:tr h="511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0.3 [0, 7.7]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0.25 [0, 9.9]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41735"/>
                  </a:ext>
                </a:extLst>
              </a:tr>
              <a:tr h="511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</a:t>
                      </a:r>
                      <a:r>
                        <a:rPr lang="en-US" sz="2400" baseline="3000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11 [5.4, 19]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15 [8.7, 24]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63097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A56987D0-1030-4FCB-9266-B28D60058E0D}"/>
              </a:ext>
            </a:extLst>
          </p:cNvPr>
          <p:cNvSpPr/>
          <p:nvPr/>
        </p:nvSpPr>
        <p:spPr>
          <a:xfrm>
            <a:off x="445420" y="6318682"/>
            <a:ext cx="99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Standardized by sex, using CDC norms; grouped by minority status; clustered by household. </a:t>
            </a:r>
          </a:p>
        </p:txBody>
      </p:sp>
    </p:spTree>
    <p:extLst>
      <p:ext uri="{BB962C8B-B14F-4D97-AF65-F5344CB8AC3E}">
        <p14:creationId xmlns:p14="http://schemas.microsoft.com/office/powerpoint/2010/main" val="375646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706">
        <p:wipe dir="r"/>
      </p:transition>
    </mc:Choice>
    <mc:Fallback xmlns="">
      <p:transition spd="slow" advTm="53706"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Estimates for Height were comparable to</a:t>
            </a:r>
          </a:p>
          <a:p>
            <a:pPr lvl="1"/>
            <a:r>
              <a:rPr lang="en-US" sz="2600" dirty="0"/>
              <a:t>twin data (Polderman, et al., 2015), and</a:t>
            </a:r>
          </a:p>
          <a:p>
            <a:pPr lvl="1"/>
            <a:r>
              <a:rPr lang="en-US" sz="2600" dirty="0"/>
              <a:t>consistent with other findings of racial differences.</a:t>
            </a:r>
          </a:p>
          <a:p>
            <a:r>
              <a:rPr lang="en-US" sz="3000" dirty="0"/>
              <a:t>c'</a:t>
            </a:r>
            <a:r>
              <a:rPr lang="en-US" sz="3000" baseline="30000" dirty="0"/>
              <a:t>2</a:t>
            </a:r>
            <a:r>
              <a:rPr lang="en-US" sz="2800" dirty="0"/>
              <a:t> likely reflects nutritional deficits or the impact of poverty.</a:t>
            </a:r>
          </a:p>
          <a:p>
            <a:pPr lvl="1"/>
            <a:r>
              <a:rPr lang="en-US" sz="2600" dirty="0"/>
              <a:t>Small effect would likely have remained undetected in classic applications.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08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5837">
        <p:wipe dir="r"/>
      </p:transition>
    </mc:Choice>
    <mc:Fallback xmlns="">
      <p:transition spd="slow" advTm="15837"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Randomized experiments are the “gold standard” for inferring causation in psychology.</a:t>
            </a:r>
          </a:p>
          <a:p>
            <a:r>
              <a:rPr lang="en-US" sz="2400" dirty="0"/>
              <a:t>Whenever possible, conduct a randomized experiment (Cochran &amp; Chambers, 1965; Dorn, 1953).</a:t>
            </a:r>
          </a:p>
          <a:p>
            <a:r>
              <a:rPr lang="en-US" sz="2400" dirty="0"/>
              <a:t>Randomized experiments meet all criteria for making causal claims (See, West &amp; Thoemmes, 2010)...</a:t>
            </a:r>
          </a:p>
          <a:p>
            <a:pPr lvl="1"/>
            <a:r>
              <a:rPr lang="en-US" sz="2000" dirty="0"/>
              <a:t>under Campbell’s approach to causal inference (Campbell, 1957; Shadish, Cook, &amp; Campbell, 2002)</a:t>
            </a:r>
          </a:p>
          <a:p>
            <a:pPr lvl="2"/>
            <a:r>
              <a:rPr lang="en-US" sz="1600" dirty="0"/>
              <a:t>focused on eliminating plausible threats to validity; and</a:t>
            </a:r>
          </a:p>
          <a:p>
            <a:pPr lvl="1"/>
            <a:r>
              <a:rPr lang="en-US" sz="2000" dirty="0"/>
              <a:t>under the Rubin Causal Model (Holland, 1988; Rubin, 1974, 2005)</a:t>
            </a:r>
          </a:p>
          <a:p>
            <a:pPr lvl="2"/>
            <a:r>
              <a:rPr lang="en-US" sz="1600" dirty="0"/>
              <a:t>focused on making verifiable assumptions.</a:t>
            </a:r>
          </a:p>
        </p:txBody>
      </p:sp>
    </p:spTree>
    <p:extLst>
      <p:ext uri="{BB962C8B-B14F-4D97-AF65-F5344CB8AC3E}">
        <p14:creationId xmlns:p14="http://schemas.microsoft.com/office/powerpoint/2010/main" val="120201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800" dirty="0"/>
          </a:p>
          <a:p>
            <a:r>
              <a:rPr lang="en-US" sz="2800" dirty="0"/>
              <a:t>Application of large kinship samples gives comparable estimates</a:t>
            </a:r>
          </a:p>
          <a:p>
            <a:pPr lvl="1"/>
            <a:r>
              <a:rPr lang="en-US" sz="2600" dirty="0"/>
              <a:t>to twin data</a:t>
            </a:r>
          </a:p>
          <a:p>
            <a:pPr lvl="1"/>
            <a:r>
              <a:rPr lang="en-US" sz="2600" dirty="0"/>
              <a:t>with </a:t>
            </a:r>
            <a:r>
              <a:rPr lang="en-US" sz="2400" dirty="0"/>
              <a:t>representative sampling, and</a:t>
            </a:r>
          </a:p>
          <a:p>
            <a:pPr lvl="2"/>
            <a:r>
              <a:rPr lang="en-US" sz="2400" dirty="0"/>
              <a:t>power to detect small effects.</a:t>
            </a:r>
          </a:p>
          <a:p>
            <a:pPr lvl="1"/>
            <a:r>
              <a:rPr lang="en-US" sz="2600" dirty="0"/>
              <a:t>We’ve applied these designs to other measures, including education, BMI</a:t>
            </a:r>
          </a:p>
          <a:p>
            <a:r>
              <a:rPr lang="en-US" sz="3000" dirty="0"/>
              <a:t>Multiple generations provide an added twist on environmental estimates</a:t>
            </a:r>
          </a:p>
        </p:txBody>
      </p:sp>
    </p:spTree>
    <p:extLst>
      <p:ext uri="{BB962C8B-B14F-4D97-AF65-F5344CB8AC3E}">
        <p14:creationId xmlns:p14="http://schemas.microsoft.com/office/powerpoint/2010/main" val="8279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5849">
        <p:wipe dir="r"/>
      </p:transition>
    </mc:Choice>
    <mc:Fallback xmlns="">
      <p:transition spd="slow" advTm="25849"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1DDB-B5CC-4315-A59E-A47A5DDF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Behavior Genetics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08DF-E0C7-4F7C-BBD6-33DD5EB9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 Family</a:t>
            </a:r>
          </a:p>
          <a:p>
            <a:pPr lvl="1"/>
            <a:r>
              <a:rPr lang="en-US" dirty="0"/>
              <a:t>Heritable (</a:t>
            </a:r>
            <a:r>
              <a:rPr lang="en-US" i="1" dirty="0"/>
              <a:t>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Genes</a:t>
            </a:r>
          </a:p>
          <a:p>
            <a:pPr lvl="2"/>
            <a:r>
              <a:rPr lang="en-US" dirty="0"/>
              <a:t>Biological relatives are more similar than non-biological relatives</a:t>
            </a:r>
          </a:p>
          <a:p>
            <a:pPr lvl="2"/>
            <a:r>
              <a:rPr lang="en-US" dirty="0"/>
              <a:t>The more related you are, the more similar you’re expected to be</a:t>
            </a:r>
          </a:p>
          <a:p>
            <a:pPr lvl="1"/>
            <a:r>
              <a:rPr lang="en-US" dirty="0"/>
              <a:t>Shared Environment (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Household (or Herd)</a:t>
            </a:r>
          </a:p>
          <a:p>
            <a:pPr lvl="2"/>
            <a:r>
              <a:rPr lang="en-US" sz="800" dirty="0"/>
              <a:t> </a:t>
            </a:r>
            <a:r>
              <a:rPr lang="en-US" dirty="0"/>
              <a:t>creates similarities within families regardless of relatedness</a:t>
            </a:r>
          </a:p>
          <a:p>
            <a:r>
              <a:rPr lang="en-US" dirty="0"/>
              <a:t>Within-Family</a:t>
            </a:r>
          </a:p>
          <a:p>
            <a:pPr lvl="1"/>
            <a:r>
              <a:rPr lang="en-US" dirty="0"/>
              <a:t>Non-Shared Environment (</a:t>
            </a:r>
            <a:r>
              <a:rPr lang="en-US" i="1" dirty="0"/>
              <a:t>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Outside the Household</a:t>
            </a:r>
            <a:r>
              <a:rPr lang="en-US" sz="800" dirty="0"/>
              <a:t> </a:t>
            </a:r>
          </a:p>
          <a:p>
            <a:pPr lvl="2"/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19987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9B39-65BE-4C95-B1D5-E6387E23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9D43-F005-49C5-BED3-9C899A42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s://i.ytimg.com/vi/f3Phy3w8_hY/maxresdefault.jpg">
            <a:extLst>
              <a:ext uri="{FF2B5EF4-FFF2-40B4-BE49-F238E27FC236}">
                <a16:creationId xmlns:a16="http://schemas.microsoft.com/office/drawing/2014/main" id="{78BCCA56-B234-429D-A52E-41825086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82" y="0"/>
            <a:ext cx="85725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9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D3F6-1C7D-41F7-84BB-DBCDCE58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057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Biometrically-Informed Quasi-Experimental Designs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6724-EE23-4756-8755-0030E869A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Classic versions of these models rely on rare events, such as twins, or advanced methods (e.g., behavior genetics; SEM)</a:t>
            </a:r>
          </a:p>
          <a:p>
            <a:r>
              <a:rPr lang="en-US" sz="2400" dirty="0"/>
              <a:t>They support causal inference without random assignment, and</a:t>
            </a:r>
          </a:p>
          <a:p>
            <a:pPr lvl="1"/>
            <a:r>
              <a:rPr lang="it-IT" sz="2000" dirty="0"/>
              <a:t>incorporate familial effects (Lahey &amp; D’Onofrio, 2010; Rutter, </a:t>
            </a:r>
            <a:r>
              <a:rPr lang="en-US" sz="2000" dirty="0"/>
              <a:t>2007).</a:t>
            </a:r>
          </a:p>
          <a:p>
            <a:r>
              <a:rPr lang="en-US" sz="2400" dirty="0"/>
              <a:t>Yet, such models are underused in psychology (Rodgers, </a:t>
            </a:r>
            <a:r>
              <a:rPr lang="nl-NL" sz="2400" dirty="0"/>
              <a:t>Cleveland, van den Oord, &amp; Rowe, 2000).</a:t>
            </a:r>
          </a:p>
          <a:p>
            <a:r>
              <a:rPr lang="en-US" sz="2400" dirty="0"/>
              <a:t>Classic models impose barriers, which deter researchers from using sibling-based models.</a:t>
            </a:r>
          </a:p>
        </p:txBody>
      </p:sp>
    </p:spTree>
    <p:extLst>
      <p:ext uri="{BB962C8B-B14F-4D97-AF65-F5344CB8AC3E}">
        <p14:creationId xmlns:p14="http://schemas.microsoft.com/office/powerpoint/2010/main" val="1535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E10A-15CE-4933-AFD1-C3C3D528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Sibling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5B4BC-C19D-4115-9638-71FE56629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/>
                <a:r>
                  <a:rPr lang="en-US" dirty="0"/>
                  <a:t>To reduce these barriers, we adapted Kenny and colleagues (2006; 2001) reciprocal standard dyad model to facilitate kin comparisons.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model uses differences between kin pairs, which explicitly accounts for within-family variance.</a:t>
                </a:r>
              </a:p>
              <a:p>
                <a:r>
                  <a:rPr lang="en-US" dirty="0"/>
                  <a:t>Further, within-family differences create a powerful control for virtually all background heterogeneity associated with both</a:t>
                </a:r>
              </a:p>
              <a:p>
                <a:pPr lvl="1"/>
                <a:r>
                  <a:rPr lang="en-US" dirty="0"/>
                  <a:t>genetic and</a:t>
                </a:r>
              </a:p>
              <a:p>
                <a:pPr lvl="1"/>
                <a:r>
                  <a:rPr lang="en-US" dirty="0"/>
                  <a:t>environmental differences (Lahey &amp; D’Onofrio, 2010).</a:t>
                </a:r>
              </a:p>
              <a:p>
                <a:r>
                  <a:rPr lang="en-US" dirty="0"/>
                  <a:t>To illustrate, I examine whether socioeconomic status influences physical health</a:t>
                </a:r>
              </a:p>
              <a:p>
                <a:r>
                  <a:rPr lang="en-US" dirty="0"/>
                  <a:t>We compare siblings from within the family in the context of the following models.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5B4BC-C19D-4115-9638-71FE56629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515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654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2484-7798-446D-AD70-7534D237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D5435-BFD5-4F7E-9313-992E90879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First, we predict the difference in physical health,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, for a given sibling pair (i.e., kin), indexed as i, in the following model: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where,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Note: 1 and 2 identify the individuals within the kin pair, and are defined by</a:t>
                </a:r>
              </a:p>
              <a:p>
                <a:pPr lvl="1"/>
                <a:r>
                  <a:rPr lang="en-US" sz="2000" dirty="0"/>
                  <a:t>Yi1 </a:t>
                </a:r>
                <a:r>
                  <a:rPr lang="en-US" sz="2000" i="1" dirty="0"/>
                  <a:t>&gt; </a:t>
                </a:r>
                <a:r>
                  <a:rPr lang="en-US" sz="2000" dirty="0"/>
                  <a:t>Yi2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D5435-BFD5-4F7E-9313-992E90879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183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1D43-F851-47FD-BF98-DDFFE3F5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this model, the relative difference in kin outcomes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sub>
                    </m:sSub>
                  </m:oMath>
                </a14:m>
                <a:r>
                  <a:rPr lang="en-US" sz="2400" dirty="0"/>
                  <a:t>, e.g., physical health) is predicted from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and the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between-kin differences in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). </a:t>
                </a:r>
              </a:p>
              <a:p>
                <a:pPr marL="457200" lvl="1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2400" dirty="0"/>
                  <a:t>where,</a:t>
                </a:r>
              </a:p>
              <a:p>
                <a:pPr marL="0" indent="0">
                  <a:buNone/>
                </a:pPr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909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977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1D43-F851-47FD-BF98-DDFFE3F5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In this model, the relative difference in kin outcomes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, e.g., physical health) is predicted from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mean level of the outcome </a:t>
                </a:r>
                <a:r>
                  <a:rPr lang="en-US" sz="2000" b="1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B0F0"/>
                    </a:solidFill>
                  </a:rPr>
                  <a:t>)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and the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between-kin differences in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). </a:t>
                </a:r>
              </a:p>
              <a:p>
                <a:pPr marL="457200" lvl="1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2400" dirty="0"/>
                  <a:t>where,</a:t>
                </a:r>
              </a:p>
              <a:p>
                <a:pPr marL="0" indent="0">
                  <a:buNone/>
                </a:pPr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1970" r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563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1D43-F851-47FD-BF98-DDFFE3F5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In this model, the relative difference in kin outcomes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, e.g., physical health) is predicted from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mean level of the predictor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),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the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between-kin differences in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). </a:t>
                </a:r>
              </a:p>
              <a:p>
                <a:pPr marL="457200" lvl="1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2400" dirty="0"/>
                  <a:t>where,</a:t>
                </a:r>
              </a:p>
              <a:p>
                <a:pPr marL="0" indent="0">
                  <a:buNone/>
                </a:pPr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1970" r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1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1D43-F851-47FD-BF98-DDFFE3F5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In this model, the relative difference in kin outcomes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, e.g., physical health) is predicted from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outcome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mean level of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), and the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between-kin differences in the predictor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 </a:t>
                </a:r>
              </a:p>
              <a:p>
                <a:pPr marL="457200" lvl="1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3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𝜟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2400" dirty="0"/>
                  <a:t>where,</a:t>
                </a:r>
              </a:p>
              <a:p>
                <a:pPr marL="0" indent="0">
                  <a:buNone/>
                </a:pPr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D4E466-0604-4266-BF14-85CA6DECF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1970" r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03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design features of randomized experiments are fundamentally appealing:</a:t>
            </a:r>
          </a:p>
          <a:p>
            <a:pPr lvl="1"/>
            <a:r>
              <a:rPr lang="en-US" sz="2000" dirty="0"/>
              <a:t>treatment assignment is objective,</a:t>
            </a:r>
          </a:p>
          <a:p>
            <a:pPr lvl="1"/>
            <a:r>
              <a:rPr lang="en-US" sz="2000" dirty="0"/>
              <a:t>they are “automatically designed without access to any outcome data,”(Rubin, 2008) and </a:t>
            </a:r>
          </a:p>
          <a:p>
            <a:pPr lvl="1"/>
            <a:r>
              <a:rPr lang="en-US" sz="2000" dirty="0"/>
              <a:t>all pre-treatment covariates are “balanced” across conditions.</a:t>
            </a:r>
          </a:p>
        </p:txBody>
      </p:sp>
    </p:spTree>
    <p:extLst>
      <p:ext uri="{BB962C8B-B14F-4D97-AF65-F5344CB8AC3E}">
        <p14:creationId xmlns:p14="http://schemas.microsoft.com/office/powerpoint/2010/main" val="3957067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CB48-941D-418F-AE96-A6B82EF9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Discordant Kin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6F4C5-503F-4340-B72B-AAF11D99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 mean levels, reflecting between-family variance, support causal inference through</a:t>
                </a:r>
              </a:p>
              <a:p>
                <a:pPr lvl="1"/>
                <a:r>
                  <a:rPr lang="en-US" sz="2000" dirty="0"/>
                  <a:t>partial control for genes and shared environment in previous generations.</a:t>
                </a:r>
              </a:p>
              <a:p>
                <a:r>
                  <a:rPr lang="en-US" sz="2400" dirty="0"/>
                  <a:t>Within this model, there is explicit separation of</a:t>
                </a:r>
              </a:p>
              <a:p>
                <a:pPr lvl="1"/>
                <a:r>
                  <a:rPr lang="en-US" sz="2000" dirty="0"/>
                  <a:t>within-family variance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</m:oMath>
                </a14:m>
                <a:r>
                  <a:rPr lang="en-US" sz="2000" dirty="0"/>
                  <a:t>), and</a:t>
                </a:r>
              </a:p>
              <a:p>
                <a:pPr lvl="1"/>
                <a:r>
                  <a:rPr lang="en-US" sz="2000" dirty="0"/>
                  <a:t>between-family variance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I’ve used this method to examine whether:</a:t>
                </a:r>
              </a:p>
              <a:p>
                <a:pPr lvl="1"/>
                <a:r>
                  <a:rPr lang="en-US" sz="2000" dirty="0"/>
                  <a:t>intelligence causes age at first intercourse (Garrison &amp; Rodgers, 2016);</a:t>
                </a:r>
              </a:p>
              <a:p>
                <a:pPr lvl="1"/>
                <a:r>
                  <a:rPr lang="en-US" sz="2000" dirty="0"/>
                  <a:t>personality and/or SES causes health (Garrison &amp; Rodgers, R&amp;R)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6F4C5-503F-4340-B72B-AAF11D99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0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F239E-30AB-4DAC-B4EE-00692A97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50761-3040-4B22-81A4-529C4FE0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8841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Garrison &amp; Rodgers (2016) Casting doubt on the causal link between intelligence and age at first intercourse: A cross-generational sibling comparison design using the NLSY. Intelligence, 59, 139-156.</a:t>
            </a:r>
          </a:p>
          <a:p>
            <a:r>
              <a:rPr lang="en-US" dirty="0"/>
              <a:t>Garrison &amp; Rodgers (R&amp;R) Using genetically-informed designs to test causal claims without experiments: Discordant-Sibling designs and applications for differential psychology. European Journal of Personality</a:t>
            </a:r>
          </a:p>
        </p:txBody>
      </p:sp>
    </p:spTree>
    <p:extLst>
      <p:ext uri="{BB962C8B-B14F-4D97-AF65-F5344CB8AC3E}">
        <p14:creationId xmlns:p14="http://schemas.microsoft.com/office/powerpoint/2010/main" val="797314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6312" y="1329058"/>
            <a:ext cx="7987196" cy="5120640"/>
          </a:xfrm>
        </p:spPr>
        <p:txBody>
          <a:bodyPr>
            <a:normAutofit/>
          </a:bodyPr>
          <a:lstStyle/>
          <a:p>
            <a:r>
              <a:rPr lang="en-US" sz="2800" dirty="0"/>
              <a:t>The National Longitudinal Survey of Youth (NLSY)</a:t>
            </a:r>
          </a:p>
          <a:p>
            <a:pPr lvl="1"/>
            <a:r>
              <a:rPr lang="en-US" sz="2400" dirty="0"/>
              <a:t>is an intergenerational survey,</a:t>
            </a:r>
          </a:p>
          <a:p>
            <a:pPr lvl="1"/>
            <a:r>
              <a:rPr lang="en-US" sz="2400" dirty="0"/>
              <a:t>based on a nationally representative household probability sample, and is</a:t>
            </a:r>
          </a:p>
          <a:p>
            <a:pPr lvl="1"/>
            <a:r>
              <a:rPr lang="en-US" sz="2400" dirty="0"/>
              <a:t>Supported by the </a:t>
            </a:r>
            <a:r>
              <a:rPr lang="en-US" sz="2400" dirty="0">
                <a:hlinkClick r:id="rId2"/>
              </a:rPr>
              <a:t>US Bureau of Labor Statistics</a:t>
            </a:r>
            <a:endParaRPr lang="en-US" sz="2400" dirty="0"/>
          </a:p>
          <a:p>
            <a:r>
              <a:rPr lang="en-US" sz="2800" dirty="0"/>
              <a:t>On December 31, 1978, 12,686 adolescents were sampled </a:t>
            </a:r>
          </a:p>
          <a:p>
            <a:pPr lvl="1"/>
            <a:r>
              <a:rPr lang="en-US" sz="2400" dirty="0"/>
              <a:t>from 8,770 households (Gen1).</a:t>
            </a:r>
          </a:p>
        </p:txBody>
      </p:sp>
    </p:spTree>
    <p:extLst>
      <p:ext uri="{BB962C8B-B14F-4D97-AF65-F5344CB8AC3E}">
        <p14:creationId xmlns:p14="http://schemas.microsoft.com/office/powerpoint/2010/main" val="364498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5034">
        <p:wipe dir="r"/>
      </p:transition>
    </mc:Choice>
    <mc:Fallback xmlns="">
      <p:transition spd="slow" advTm="75034"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B620-BE83-45CA-996C-E468A1A6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851335" cy="1450757"/>
          </a:xfrm>
        </p:spPr>
        <p:txBody>
          <a:bodyPr>
            <a:normAutofit/>
          </a:bodyPr>
          <a:lstStyle/>
          <a:p>
            <a:r>
              <a:rPr lang="en-US" dirty="0"/>
              <a:t>National Longitudinal Survey Of Youth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2590-1DEF-4A3D-9EF1-DF5F3E69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/>
              <a:t>is an intergenerational survey,</a:t>
            </a:r>
          </a:p>
          <a:p>
            <a:pPr lvl="1"/>
            <a:r>
              <a:rPr lang="en-US" sz="2400" dirty="0"/>
              <a:t>based on a nationally representative household probability sample, and is</a:t>
            </a:r>
          </a:p>
          <a:p>
            <a:pPr lvl="1"/>
            <a:r>
              <a:rPr lang="en-US" sz="2400" dirty="0"/>
              <a:t>Supported by the </a:t>
            </a:r>
            <a:r>
              <a:rPr lang="en-US" sz="2400" dirty="0">
                <a:hlinkClick r:id="rId2"/>
              </a:rPr>
              <a:t>US Bureau of Labor Statistics</a:t>
            </a:r>
            <a:endParaRPr lang="en-US" sz="2400" dirty="0"/>
          </a:p>
          <a:p>
            <a:r>
              <a:rPr lang="en-US" sz="2800" dirty="0"/>
              <a:t>On December 31, 1978, 12,686 adolescents were sampled </a:t>
            </a:r>
          </a:p>
          <a:p>
            <a:pPr lvl="1"/>
            <a:r>
              <a:rPr lang="en-US" sz="2400" dirty="0"/>
              <a:t>from 8,770 households (Gen1).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405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Longitudinal Survey Of Youth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Their children were surveyed, starting in 1986 (11,521; Gen2).</a:t>
            </a:r>
          </a:p>
          <a:p>
            <a:r>
              <a:rPr lang="en-US" sz="2800" dirty="0"/>
              <a:t>In addition, basic information about Gen1’s parents (Gen</a:t>
            </a:r>
            <a:r>
              <a:rPr lang="en-US" sz="2800" dirty="0">
                <a:ea typeface="Aegean" panose="020B0403020203020204" pitchFamily="34" charset="0"/>
              </a:rPr>
              <a:t>0</a:t>
            </a:r>
            <a:r>
              <a:rPr lang="en-US" sz="2800" dirty="0"/>
              <a:t>) and Gen2’s children (Gen3) has been collected.</a:t>
            </a:r>
          </a:p>
          <a:p>
            <a:r>
              <a:rPr lang="en-US" sz="2800" dirty="0"/>
              <a:t>This set of surveys contain 4 generations of data, but</a:t>
            </a:r>
          </a:p>
          <a:p>
            <a:pPr lvl="1"/>
            <a:r>
              <a:rPr lang="en-US" sz="2400" dirty="0"/>
              <a:t>this talk focuses on Gen1.</a:t>
            </a:r>
          </a:p>
        </p:txBody>
      </p:sp>
    </p:spTree>
    <p:extLst>
      <p:ext uri="{BB962C8B-B14F-4D97-AF65-F5344CB8AC3E}">
        <p14:creationId xmlns:p14="http://schemas.microsoft.com/office/powerpoint/2010/main" val="9233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7872">
        <p:wipe dir="r"/>
      </p:transition>
    </mc:Choice>
    <mc:Fallback xmlns="">
      <p:transition spd="slow" advTm="47872"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7E61-B7E3-40FE-8B0C-8ED74AC8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1E59-2CC6-469F-98F0-F119E8E6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have identified and validated the kinship pairs within this dataset (Rodgers ... Garrison et al., 2016 @ Behavior Genetics).</a:t>
            </a:r>
          </a:p>
          <a:p>
            <a:r>
              <a:rPr lang="en-US" sz="2400" dirty="0"/>
              <a:t>Generation 1</a:t>
            </a:r>
          </a:p>
          <a:p>
            <a:pPr lvl="1"/>
            <a:r>
              <a:rPr lang="en-US" sz="2000" dirty="0"/>
              <a:t>≈ 4,000 Full Sibling Pairs</a:t>
            </a:r>
          </a:p>
          <a:p>
            <a:pPr lvl="1"/>
            <a:r>
              <a:rPr lang="en-US" sz="2000" dirty="0"/>
              <a:t>≈ 300 Half Sibling Pairs</a:t>
            </a:r>
          </a:p>
          <a:p>
            <a:pPr lvl="1"/>
            <a:r>
              <a:rPr lang="en-US" sz="2000" dirty="0"/>
              <a:t>≈ 125 Cousin Pairs</a:t>
            </a:r>
          </a:p>
          <a:p>
            <a:pPr lvl="1"/>
            <a:r>
              <a:rPr lang="en-US" sz="2000" dirty="0"/>
              <a:t>≈ 10 MZ Twin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94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Categories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Raised in the Same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MZ Twins (38)</a:t>
            </a:r>
          </a:p>
          <a:p>
            <a:r>
              <a:rPr lang="en-US" dirty="0"/>
              <a:t>Ambiguous Twins (23)</a:t>
            </a:r>
          </a:p>
          <a:p>
            <a:r>
              <a:rPr lang="en-US" dirty="0"/>
              <a:t>Full Siblings (11,003)</a:t>
            </a:r>
          </a:p>
          <a:p>
            <a:r>
              <a:rPr lang="en-US" dirty="0"/>
              <a:t>Ambiguous Siblings (631)</a:t>
            </a:r>
          </a:p>
          <a:p>
            <a:r>
              <a:rPr lang="en-US" dirty="0"/>
              <a:t>Half Siblings (3,739)</a:t>
            </a:r>
          </a:p>
          <a:p>
            <a:r>
              <a:rPr lang="en-US" dirty="0"/>
              <a:t>Full Cousins (96)</a:t>
            </a:r>
          </a:p>
          <a:p>
            <a:r>
              <a:rPr lang="en-US" dirty="0"/>
              <a:t>Ambiguous Cousins (179)</a:t>
            </a:r>
          </a:p>
          <a:p>
            <a:r>
              <a:rPr lang="en-US" dirty="0"/>
              <a:t>Unrelated Housemates (1,264)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7818462" y="1023586"/>
            <a:ext cx="3722955" cy="813171"/>
          </a:xfrm>
        </p:spPr>
        <p:txBody>
          <a:bodyPr/>
          <a:lstStyle/>
          <a:p>
            <a:r>
              <a:rPr lang="en-US" dirty="0"/>
              <a:t>Not Raised in the Same Home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7468583" y="2008254"/>
            <a:ext cx="4480560" cy="4182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Parent-Child (11,504)</a:t>
            </a:r>
          </a:p>
          <a:p>
            <a:r>
              <a:rPr lang="en-US" dirty="0"/>
              <a:t>Aunt-Nibling (9,884), whose mothers were</a:t>
            </a:r>
          </a:p>
          <a:p>
            <a:pPr lvl="1"/>
            <a:r>
              <a:rPr lang="en-US" sz="800" dirty="0"/>
              <a:t>MZ Twins</a:t>
            </a:r>
          </a:p>
          <a:p>
            <a:pPr lvl="1"/>
            <a:r>
              <a:rPr lang="en-US" sz="800" dirty="0"/>
              <a:t>Ambiguous Twins</a:t>
            </a:r>
          </a:p>
          <a:p>
            <a:pPr lvl="1"/>
            <a:r>
              <a:rPr lang="en-US" sz="800" dirty="0"/>
              <a:t>Full Siblings</a:t>
            </a:r>
          </a:p>
          <a:p>
            <a:pPr lvl="1"/>
            <a:r>
              <a:rPr lang="en-US" sz="800" dirty="0"/>
              <a:t>Ambiguous Siblings</a:t>
            </a:r>
          </a:p>
          <a:p>
            <a:pPr lvl="1"/>
            <a:r>
              <a:rPr lang="en-US" sz="800" dirty="0"/>
              <a:t>Half Siblings</a:t>
            </a:r>
          </a:p>
          <a:p>
            <a:pPr lvl="1"/>
            <a:r>
              <a:rPr lang="en-US" sz="800" dirty="0"/>
              <a:t>Full Cousins</a:t>
            </a:r>
          </a:p>
          <a:p>
            <a:pPr lvl="1"/>
            <a:r>
              <a:rPr lang="en-US" sz="800" dirty="0"/>
              <a:t>Ambiguous Cousins</a:t>
            </a:r>
          </a:p>
          <a:p>
            <a:pPr lvl="1"/>
            <a:r>
              <a:rPr lang="en-US" sz="800" dirty="0"/>
              <a:t>Unrelated Housemates</a:t>
            </a:r>
            <a:endParaRPr lang="en-US" dirty="0"/>
          </a:p>
          <a:p>
            <a:r>
              <a:rPr lang="en-US" dirty="0"/>
              <a:t>Cousins (4,995), whose mothers were</a:t>
            </a:r>
          </a:p>
          <a:p>
            <a:pPr lvl="1"/>
            <a:r>
              <a:rPr lang="en-US" sz="600" dirty="0"/>
              <a:t>MZ Twins</a:t>
            </a:r>
          </a:p>
          <a:p>
            <a:pPr lvl="1"/>
            <a:r>
              <a:rPr lang="en-US" sz="600" dirty="0"/>
              <a:t>Ambiguous Twins</a:t>
            </a:r>
          </a:p>
          <a:p>
            <a:pPr lvl="1"/>
            <a:r>
              <a:rPr lang="en-US" sz="600" dirty="0"/>
              <a:t>Full Siblings</a:t>
            </a:r>
          </a:p>
          <a:p>
            <a:pPr lvl="1"/>
            <a:r>
              <a:rPr lang="en-US" sz="600" dirty="0"/>
              <a:t>Ambiguous Siblings</a:t>
            </a:r>
          </a:p>
          <a:p>
            <a:pPr lvl="1"/>
            <a:r>
              <a:rPr lang="en-US" sz="600" dirty="0"/>
              <a:t>Half Siblings</a:t>
            </a:r>
          </a:p>
          <a:p>
            <a:pPr lvl="1"/>
            <a:r>
              <a:rPr lang="en-US" sz="600" dirty="0"/>
              <a:t>Full Cousins</a:t>
            </a:r>
          </a:p>
          <a:p>
            <a:pPr lvl="1"/>
            <a:r>
              <a:rPr lang="en-US" sz="600" dirty="0"/>
              <a:t>Ambiguous Cousins</a:t>
            </a:r>
          </a:p>
          <a:p>
            <a:pPr lvl="1"/>
            <a:r>
              <a:rPr lang="en-US" sz="600" dirty="0"/>
              <a:t>Unrelated Housemates</a:t>
            </a:r>
            <a:r>
              <a:rPr lang="en-US" sz="400" dirty="0"/>
              <a:t>	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57090" y="6273225"/>
            <a:ext cx="4201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0475" lvl="8">
              <a:buNone/>
            </a:pPr>
            <a:r>
              <a:rPr lang="en-US" sz="3200" dirty="0">
                <a:hlinkClick r:id="rId3"/>
              </a:rPr>
              <a:t>Total: 42,773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075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2682">
        <p:wipe dir="r"/>
      </p:transition>
    </mc:Choice>
    <mc:Fallback xmlns="">
      <p:transition spd="slow" advTm="32682"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B620-BE83-45CA-996C-E468A1A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2590-1DEF-4A3D-9EF1-DF5F3E69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SES at Age 40 on Physical Health (Age 40)</a:t>
            </a:r>
          </a:p>
          <a:p>
            <a:r>
              <a:rPr lang="en-US" sz="2400" dirty="0"/>
              <a:t>SES at Age 40 on Mental Health (Age 40)</a:t>
            </a:r>
          </a:p>
          <a:p>
            <a:r>
              <a:rPr lang="en-US" sz="2400" dirty="0"/>
              <a:t>Measures</a:t>
            </a:r>
          </a:p>
          <a:p>
            <a:pPr lvl="1"/>
            <a:r>
              <a:rPr lang="en-US" sz="2000" dirty="0"/>
              <a:t>SES measure is</a:t>
            </a:r>
          </a:p>
          <a:p>
            <a:pPr lvl="2"/>
            <a:r>
              <a:rPr lang="en-US" sz="1600" dirty="0"/>
              <a:t>based on Myrianthopoulos and French (1968) and used more recently by Turkheimer, Haley, Waldron, D’Onofrio, and Gottesman (2003).</a:t>
            </a:r>
          </a:p>
          <a:p>
            <a:pPr lvl="2"/>
            <a:r>
              <a:rPr lang="en-US" sz="1600" dirty="0"/>
              <a:t>aggregate score based on the mean of their total net family income, education, and occupation quantile scores.</a:t>
            </a:r>
          </a:p>
          <a:p>
            <a:pPr lvl="1"/>
            <a:r>
              <a:rPr lang="en-US" sz="2000" dirty="0"/>
              <a:t>Health</a:t>
            </a:r>
          </a:p>
          <a:p>
            <a:pPr lvl="2"/>
            <a:r>
              <a:rPr lang="en-US" sz="1600" dirty="0"/>
              <a:t>SF-12 Physical Component Summary Score (PCS)</a:t>
            </a:r>
          </a:p>
          <a:p>
            <a:pPr lvl="2"/>
            <a:r>
              <a:rPr lang="en-US" sz="1600" dirty="0"/>
              <a:t>SF-12 Mental Component Summary Score (MCS)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01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81F-3421-49CC-89B3-266679E8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921081"/>
            <a:ext cx="10113645" cy="822960"/>
          </a:xfrm>
        </p:spPr>
        <p:txBody>
          <a:bodyPr/>
          <a:lstStyle/>
          <a:p>
            <a:r>
              <a:rPr lang="en-US" dirty="0"/>
              <a:t>SES VS. PHYSICAL HEALTH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3F475-C934-4210-A5A8-9F1A6E8014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" b="-447"/>
          <a:stretch/>
        </p:blipFill>
        <p:spPr>
          <a:xfrm>
            <a:off x="2279177" y="0"/>
            <a:ext cx="7169390" cy="577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4358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18981F-3421-49CC-89B3-266679E8DE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921081"/>
                <a:ext cx="10113645" cy="8229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SES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PHYSICAL HEALTH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18981F-3421-49CC-89B3-266679E8D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921081"/>
                <a:ext cx="10113645" cy="822960"/>
              </a:xfrm>
              <a:blipFill>
                <a:blip r:embed="rId2"/>
                <a:stretch>
                  <a:fillRect b="-3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3F475-C934-4210-A5A8-9F1A6E8014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7" y="18745"/>
            <a:ext cx="7169390" cy="5735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without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However, questions posed by psychology cannot always be answered with experiments.</a:t>
            </a:r>
          </a:p>
          <a:p>
            <a:pPr lvl="1"/>
            <a:r>
              <a:rPr lang="en-US" sz="2000" dirty="0"/>
              <a:t>Particularly, within the context of the socioeconomic status (SES)-health gradient.</a:t>
            </a:r>
          </a:p>
          <a:p>
            <a:pPr lvl="2"/>
            <a:r>
              <a:rPr lang="en-US" sz="1600" dirty="0"/>
              <a:t>The gradient is the consistent positive relationship between SES and health, that persists across time, place, and method of assessment.</a:t>
            </a:r>
          </a:p>
          <a:p>
            <a:r>
              <a:rPr lang="en-US" sz="2400" dirty="0"/>
              <a:t>If you are interested in</a:t>
            </a:r>
          </a:p>
          <a:p>
            <a:pPr lvl="1"/>
            <a:r>
              <a:rPr lang="en-US" sz="2000" dirty="0"/>
              <a:t>outcomes,</a:t>
            </a:r>
          </a:p>
          <a:p>
            <a:pPr lvl="1"/>
            <a:r>
              <a:rPr lang="en-US" sz="2000" dirty="0"/>
              <a:t>causes, or</a:t>
            </a:r>
          </a:p>
          <a:p>
            <a:pPr lvl="1"/>
            <a:r>
              <a:rPr lang="en-US" sz="2000" dirty="0"/>
              <a:t>exogenous change.</a:t>
            </a:r>
          </a:p>
        </p:txBody>
      </p:sp>
    </p:spTree>
    <p:extLst>
      <p:ext uri="{BB962C8B-B14F-4D97-AF65-F5344CB8AC3E}">
        <p14:creationId xmlns:p14="http://schemas.microsoft.com/office/powerpoint/2010/main" val="950570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3DC91-0C7D-471A-978B-A5C1FCA4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Health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92B0AF-6E6D-4BA0-BF4F-AFEFEC7B1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06744"/>
              </p:ext>
            </p:extLst>
          </p:nvPr>
        </p:nvGraphicFramePr>
        <p:xfrm>
          <a:off x="1203768" y="1842411"/>
          <a:ext cx="9005105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21">
                  <a:extLst>
                    <a:ext uri="{9D8B030D-6E8A-4147-A177-3AD203B41FA5}">
                      <a16:colId xmlns:a16="http://schemas.microsoft.com/office/drawing/2014/main" val="1154142053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1140406030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1844451082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93328414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2119777132"/>
                    </a:ext>
                  </a:extLst>
                </a:gridCol>
              </a:tblGrid>
              <a:tr h="180136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P(&gt;|t|)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8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Intercept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0.97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60.86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dirty="0">
                          <a:effectLst/>
                        </a:rPr>
                        <a:t>&lt;0.001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4798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Mean Health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-0.33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-14.22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&lt;0.001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9514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Mean SES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-0.01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-0.30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0.765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1284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Difference in SES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0.06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0.01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3.21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dirty="0">
                          <a:effectLst/>
                        </a:rPr>
                        <a:t>0.001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73735897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2191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0.084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 78.9 on 3 and 2575 DF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4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744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5495-92E7-4859-9C7E-F38FF1A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888D-3A3B-4D2D-AB94-D4925A7F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Difference Score</a:t>
            </a:r>
          </a:p>
          <a:p>
            <a:pPr lvl="1"/>
            <a:r>
              <a:rPr lang="en-US" dirty="0"/>
              <a:t>Implies Within-Family Sources of Covariation (beyond familial effects)</a:t>
            </a:r>
          </a:p>
          <a:p>
            <a:pPr lvl="1"/>
            <a:r>
              <a:rPr lang="en-US" dirty="0"/>
              <a:t>Probably Non-Shared Environmental in origin</a:t>
            </a:r>
          </a:p>
          <a:p>
            <a:pPr lvl="1"/>
            <a:r>
              <a:rPr lang="en-US" dirty="0"/>
              <a:t>But possibly genetic because we only partially control for genetics</a:t>
            </a:r>
          </a:p>
        </p:txBody>
      </p:sp>
    </p:spTree>
    <p:extLst>
      <p:ext uri="{BB962C8B-B14F-4D97-AF65-F5344CB8AC3E}">
        <p14:creationId xmlns:p14="http://schemas.microsoft.com/office/powerpoint/2010/main" val="4023818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981F-3421-49CC-89B3-266679E8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921081"/>
            <a:ext cx="10113645" cy="822960"/>
          </a:xfrm>
        </p:spPr>
        <p:txBody>
          <a:bodyPr/>
          <a:lstStyle/>
          <a:p>
            <a:r>
              <a:rPr lang="en-US" dirty="0"/>
              <a:t>SES VS. MENTAL HEALTH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3F475-C934-4210-A5A8-9F1A6E8014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7" y="18745"/>
            <a:ext cx="7169390" cy="5735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648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18981F-3421-49CC-89B3-266679E8DE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5921081"/>
                <a:ext cx="10113645" cy="8229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SES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MENTAL HEALTH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18981F-3421-49CC-89B3-266679E8D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5921081"/>
                <a:ext cx="10113645" cy="822960"/>
              </a:xfrm>
              <a:blipFill>
                <a:blip r:embed="rId2"/>
                <a:stretch>
                  <a:fillRect b="-3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3F475-C934-4210-A5A8-9F1A6E8014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7" y="18745"/>
            <a:ext cx="7169389" cy="5735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8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3DC91-0C7D-471A-978B-A5C1FCA4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92B0AF-6E6D-4BA0-BF4F-AFEFEC7B1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09535"/>
              </p:ext>
            </p:extLst>
          </p:nvPr>
        </p:nvGraphicFramePr>
        <p:xfrm>
          <a:off x="1203768" y="1842411"/>
          <a:ext cx="9005105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21">
                  <a:extLst>
                    <a:ext uri="{9D8B030D-6E8A-4147-A177-3AD203B41FA5}">
                      <a16:colId xmlns:a16="http://schemas.microsoft.com/office/drawing/2014/main" val="1154142053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1140406030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1844451082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93328414"/>
                    </a:ext>
                  </a:extLst>
                </a:gridCol>
                <a:gridCol w="1801021">
                  <a:extLst>
                    <a:ext uri="{9D8B030D-6E8A-4147-A177-3AD203B41FA5}">
                      <a16:colId xmlns:a16="http://schemas.microsoft.com/office/drawing/2014/main" val="2119777132"/>
                    </a:ext>
                  </a:extLst>
                </a:gridCol>
              </a:tblGrid>
              <a:tr h="180136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  <a:latin typeface="inherit"/>
                        </a:rPr>
                        <a:t>P(&gt;|t|)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8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Intercept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0.03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31.92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dirty="0">
                          <a:effectLst/>
                        </a:rPr>
                        <a:t>&lt;0.001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4798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Mean Health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-0.32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0.04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-7.67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&lt;0.001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9514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Mean SES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-0.02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0.04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-0.03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0.98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1284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Difference in SES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0.01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0.03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>
                          <a:effectLst/>
                        </a:rPr>
                        <a:t>0.32</a:t>
                      </a:r>
                    </a:p>
                  </a:txBody>
                  <a:tcPr marL="76200" marR="190500"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dirty="0">
                          <a:effectLst/>
                        </a:rPr>
                        <a:t>0.75</a:t>
                      </a:r>
                    </a:p>
                  </a:txBody>
                  <a:tcPr marL="76200" marR="190500" anchor="ctr"/>
                </a:tc>
                <a:extLst>
                  <a:ext uri="{0D108BD9-81ED-4DB2-BD59-A6C34878D82A}">
                    <a16:rowId xmlns:a16="http://schemas.microsoft.com/office/drawing/2014/main" val="2737358975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2191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0.081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 20 on 3 and 675 DF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4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919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5495-92E7-4859-9C7E-F38FF1A7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888D-3A3B-4D2D-AB94-D4925A7F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Non-significant Difference Score</a:t>
            </a:r>
          </a:p>
          <a:p>
            <a:pPr lvl="1"/>
            <a:r>
              <a:rPr lang="en-US" sz="2000" dirty="0"/>
              <a:t>Implies Between-Family Sources of Covariation (i.e., familial effects)</a:t>
            </a:r>
          </a:p>
          <a:p>
            <a:pPr lvl="1"/>
            <a:r>
              <a:rPr lang="en-US" sz="2000" dirty="0"/>
              <a:t>Either Genetic or Shared-Environmental in Origin</a:t>
            </a:r>
          </a:p>
        </p:txBody>
      </p:sp>
    </p:spTree>
    <p:extLst>
      <p:ext uri="{BB962C8B-B14F-4D97-AF65-F5344CB8AC3E}">
        <p14:creationId xmlns:p14="http://schemas.microsoft.com/office/powerpoint/2010/main" val="1095380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6CEFEA-1654-486F-9DB5-889569E1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Confirmation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80DA0-6B90-442F-AC80-6FCCD8CEB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Garrison &amp; Rodgers (in press). Decomposing the Causes of the Socioeconomic Status-Health Gradient with Biometrical Modeling. Journal of Personality and Social Psychology</a:t>
            </a:r>
          </a:p>
        </p:txBody>
      </p:sp>
    </p:spTree>
    <p:extLst>
      <p:ext uri="{BB962C8B-B14F-4D97-AF65-F5344CB8AC3E}">
        <p14:creationId xmlns:p14="http://schemas.microsoft.com/office/powerpoint/2010/main" val="880233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F1B283-47BD-4022-92C0-CFA6A182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Discordant versus Behavior Genetics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2F0A-0D8E-4C27-8546-7CB554020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806321"/>
          </a:xfrm>
        </p:spPr>
        <p:txBody>
          <a:bodyPr>
            <a:normAutofit/>
          </a:bodyPr>
          <a:lstStyle/>
          <a:p>
            <a:r>
              <a:rPr lang="en-US" sz="2400" dirty="0"/>
              <a:t>Are the Discordant Kinship Results consistent with Traditional Behavior Genetic Findings?</a:t>
            </a:r>
          </a:p>
          <a:p>
            <a:r>
              <a:rPr lang="en-US" sz="2400" dirty="0"/>
              <a:t>The two illustrations suggest different pathways</a:t>
            </a:r>
          </a:p>
          <a:p>
            <a:pPr lvl="1"/>
            <a:r>
              <a:rPr lang="en-US" sz="2000" dirty="0"/>
              <a:t>Mental Health’s Relationship with SES seems to be familial, whereas</a:t>
            </a:r>
          </a:p>
          <a:p>
            <a:pPr lvl="1"/>
            <a:r>
              <a:rPr lang="en-US" sz="2000" dirty="0"/>
              <a:t>Physical Health’s Relationship with SES seems to include non-familial effects</a:t>
            </a:r>
          </a:p>
          <a:p>
            <a:r>
              <a:rPr lang="en-US" sz="2400" dirty="0"/>
              <a:t>Do these interpretations jibe when we apply traditional behavior genetic models?</a:t>
            </a:r>
          </a:p>
          <a:p>
            <a:pPr lvl="1"/>
            <a:r>
              <a:rPr lang="en-US" sz="2000" dirty="0"/>
              <a:t>If so, then the correlation between Mental Health and SES </a:t>
            </a:r>
          </a:p>
          <a:p>
            <a:pPr lvl="2"/>
            <a:r>
              <a:rPr lang="en-US" sz="1600" dirty="0"/>
              <a:t>should be entirely explained by familial effects (Genetic and/or Shared-Environmental Covariance), and </a:t>
            </a:r>
          </a:p>
          <a:p>
            <a:pPr lvl="1"/>
            <a:r>
              <a:rPr lang="en-US" sz="2000" dirty="0"/>
              <a:t>The correlation between Physical Health and SES </a:t>
            </a:r>
          </a:p>
          <a:p>
            <a:pPr lvl="2"/>
            <a:r>
              <a:rPr lang="en-US" sz="1600" dirty="0"/>
              <a:t>should be not be entirely explained by familial (Genetic and/or Shared-Environmental) Covariance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0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EA90-21FA-42FF-ABEA-4CCC010D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Decompose the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0850-AA03-4FFC-AB07-A4D08603E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pPr lvl="1"/>
            <a:r>
              <a:rPr lang="en-US" dirty="0"/>
              <a:t>Conduct Univariate ACE models</a:t>
            </a:r>
          </a:p>
          <a:p>
            <a:pPr lvl="1"/>
            <a:r>
              <a:rPr lang="en-US" dirty="0"/>
              <a:t>Variance is partitioned into familial (A</a:t>
            </a:r>
            <a:r>
              <a:rPr lang="en-US" baseline="30000" dirty="0"/>
              <a:t>2</a:t>
            </a:r>
            <a:r>
              <a:rPr lang="en-US" dirty="0"/>
              <a:t> &amp; C</a:t>
            </a:r>
            <a:r>
              <a:rPr lang="en-US" baseline="30000" dirty="0"/>
              <a:t>2</a:t>
            </a:r>
            <a:r>
              <a:rPr lang="en-US" dirty="0"/>
              <a:t>) and non-familial (E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Conduct Bivariate ACE model</a:t>
            </a:r>
          </a:p>
          <a:p>
            <a:pPr lvl="1"/>
            <a:r>
              <a:rPr lang="en-US" dirty="0"/>
              <a:t>Covariance is partitioned into familial (</a:t>
            </a:r>
            <a:r>
              <a:rPr lang="en-US" dirty="0" err="1"/>
              <a:t>rA</a:t>
            </a:r>
            <a:r>
              <a:rPr lang="en-US" dirty="0"/>
              <a:t> &amp;  </a:t>
            </a:r>
            <a:r>
              <a:rPr lang="en-US" dirty="0" err="1"/>
              <a:t>rC</a:t>
            </a:r>
            <a:r>
              <a:rPr lang="en-US" dirty="0"/>
              <a:t>) and non-familial (</a:t>
            </a:r>
            <a:r>
              <a:rPr lang="en-US" dirty="0" err="1"/>
              <a:t>rE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33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ACE Model Specification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5528" y="2122227"/>
            <a:ext cx="7568999" cy="3766566"/>
            <a:chOff x="3200401" y="1135222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3200401" y="3073418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8772305" y="3073418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5900355" y="2183862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cor</a:t>
              </a:r>
              <a:r>
                <a:rPr lang="en-US" sz="2800" baseline="-250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varies by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level of relatedness</a:t>
              </a: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778978" y="1135222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cor</a:t>
              </a:r>
              <a:r>
                <a:rPr lang="en-US" sz="2800" baseline="-25000" dirty="0">
                  <a:solidFill>
                    <a:schemeClr val="tx1"/>
                  </a:solidFill>
                </a:rPr>
                <a:t>c</a:t>
              </a:r>
              <a:r>
                <a:rPr lang="en-US" sz="28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                 1 if raised together; 0 if not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99250" y="4010797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80462" y="397954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45420" y="6318682"/>
            <a:ext cx="7641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Each type of kinship pair (full sibling, etc) has their own path diagram</a:t>
            </a:r>
          </a:p>
        </p:txBody>
      </p:sp>
    </p:spTree>
    <p:extLst>
      <p:ext uri="{BB962C8B-B14F-4D97-AF65-F5344CB8AC3E}">
        <p14:creationId xmlns:p14="http://schemas.microsoft.com/office/powerpoint/2010/main" val="6898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without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However, questions posed by psychology cannot always be answered with experiments.</a:t>
            </a:r>
          </a:p>
          <a:p>
            <a:pPr lvl="1"/>
            <a:r>
              <a:rPr lang="en-US" sz="2000" dirty="0"/>
              <a:t>Particularly, within the context of the SES-health gradient.</a:t>
            </a:r>
          </a:p>
          <a:p>
            <a:r>
              <a:rPr lang="en-US" sz="2400" dirty="0"/>
              <a:t>If you are interested in</a:t>
            </a:r>
          </a:p>
          <a:p>
            <a:pPr lvl="1"/>
            <a:r>
              <a:rPr lang="en-US" sz="2000" dirty="0"/>
              <a:t>outcomes that</a:t>
            </a:r>
          </a:p>
          <a:p>
            <a:pPr lvl="2"/>
            <a:r>
              <a:rPr lang="en-US" sz="1600" dirty="0"/>
              <a:t>are rare or unique,</a:t>
            </a:r>
          </a:p>
          <a:p>
            <a:pPr lvl="2"/>
            <a:r>
              <a:rPr lang="en-US" sz="1600" dirty="0"/>
              <a:t>are long-term, </a:t>
            </a:r>
          </a:p>
          <a:p>
            <a:pPr lvl="3"/>
            <a:r>
              <a:rPr lang="en-US" sz="1600" dirty="0"/>
              <a:t>(e.g., longevity; Jackson, Connolly, Garrison, et al, 2015 @ Psych Science) or</a:t>
            </a:r>
          </a:p>
          <a:p>
            <a:pPr lvl="2"/>
            <a:r>
              <a:rPr lang="en-US" sz="1600" dirty="0"/>
              <a:t>require expensive designs</a:t>
            </a:r>
          </a:p>
          <a:p>
            <a:pPr lvl="1"/>
            <a:r>
              <a:rPr lang="en-US" sz="2000" dirty="0"/>
              <a:t>causes, or</a:t>
            </a:r>
          </a:p>
          <a:p>
            <a:pPr lvl="1"/>
            <a:r>
              <a:rPr lang="en-US" sz="2000" dirty="0"/>
              <a:t>exogenous change.</a:t>
            </a:r>
          </a:p>
        </p:txBody>
      </p:sp>
    </p:spTree>
    <p:extLst>
      <p:ext uri="{BB962C8B-B14F-4D97-AF65-F5344CB8AC3E}">
        <p14:creationId xmlns:p14="http://schemas.microsoft.com/office/powerpoint/2010/main" val="346708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ACE Model Specification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5528" y="2122227"/>
            <a:ext cx="7568999" cy="3766566"/>
            <a:chOff x="3200401" y="1135222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3200401" y="3073418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8772305" y="3073418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5900355" y="2183862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cor</a:t>
              </a:r>
              <a:r>
                <a:rPr lang="en-US" sz="2800" baseline="-250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varies by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level of relatedness</a:t>
              </a: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778978" y="1135222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cor</a:t>
              </a:r>
              <a:r>
                <a:rPr lang="en-US" sz="2800" baseline="-25000" dirty="0">
                  <a:solidFill>
                    <a:schemeClr val="tx1"/>
                  </a:solidFill>
                </a:rPr>
                <a:t>c</a:t>
              </a:r>
              <a:r>
                <a:rPr lang="en-US" sz="28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                 1 if raised together; 0 if not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99250" y="4010797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80462" y="397954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45420" y="6318682"/>
            <a:ext cx="765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Each type of kinship pair (full sibling, etc) has their own path diagram</a:t>
            </a:r>
          </a:p>
        </p:txBody>
      </p:sp>
    </p:spTree>
    <p:extLst>
      <p:ext uri="{BB962C8B-B14F-4D97-AF65-F5344CB8AC3E}">
        <p14:creationId xmlns:p14="http://schemas.microsoft.com/office/powerpoint/2010/main" val="18343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010696" cy="1450757"/>
          </a:xfrm>
        </p:spPr>
        <p:txBody>
          <a:bodyPr/>
          <a:lstStyle/>
          <a:p>
            <a:r>
              <a:rPr lang="en-US" dirty="0"/>
              <a:t>Univariate Results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34622" y="3092726"/>
            <a:ext cx="3157154" cy="2651602"/>
            <a:chOff x="1261872" y="3827960"/>
            <a:chExt cx="3157154" cy="2651602"/>
          </a:xfrm>
        </p:grpSpPr>
        <p:grpSp>
          <p:nvGrpSpPr>
            <p:cNvPr id="32" name="Group 31"/>
            <p:cNvGrpSpPr/>
            <p:nvPr/>
          </p:nvGrpSpPr>
          <p:grpSpPr>
            <a:xfrm>
              <a:off x="1261872" y="3827960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1960721" y="4765339"/>
              <a:ext cx="2307042" cy="8104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800" dirty="0"/>
                <a:t>λ</a:t>
              </a:r>
              <a:r>
                <a:rPr lang="en-US" sz="2400" baseline="-25000" dirty="0"/>
                <a:t>e	      </a:t>
              </a:r>
              <a:r>
                <a:rPr lang="el-GR" sz="2800" dirty="0"/>
                <a:t>λ</a:t>
              </a:r>
              <a:r>
                <a:rPr lang="en-US" sz="2400" baseline="-25000" dirty="0"/>
                <a:t>c 		</a:t>
              </a:r>
              <a:r>
                <a:rPr lang="el-GR" sz="2800" dirty="0"/>
                <a:t>λ</a:t>
              </a:r>
              <a:r>
                <a:rPr lang="en-US" sz="2400" baseline="-25000" dirty="0"/>
                <a:t>a</a:t>
              </a:r>
              <a:endParaRPr lang="en-US" sz="2800" baseline="-25000" dirty="0"/>
            </a:p>
            <a:p>
              <a:endParaRPr lang="en-US" sz="2800" baseline="-250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6DA661-9D5A-4018-B888-02EA6B8EA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09216"/>
              </p:ext>
            </p:extLst>
          </p:nvPr>
        </p:nvGraphicFramePr>
        <p:xfrm>
          <a:off x="5192975" y="0"/>
          <a:ext cx="6782935" cy="5804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32">
                  <a:extLst>
                    <a:ext uri="{9D8B030D-6E8A-4147-A177-3AD203B41FA5}">
                      <a16:colId xmlns:a16="http://schemas.microsoft.com/office/drawing/2014/main" val="1603632930"/>
                    </a:ext>
                  </a:extLst>
                </a:gridCol>
                <a:gridCol w="1462730">
                  <a:extLst>
                    <a:ext uri="{9D8B030D-6E8A-4147-A177-3AD203B41FA5}">
                      <a16:colId xmlns:a16="http://schemas.microsoft.com/office/drawing/2014/main" val="2616226839"/>
                    </a:ext>
                  </a:extLst>
                </a:gridCol>
                <a:gridCol w="1264555">
                  <a:extLst>
                    <a:ext uri="{9D8B030D-6E8A-4147-A177-3AD203B41FA5}">
                      <a16:colId xmlns:a16="http://schemas.microsoft.com/office/drawing/2014/main" val="1544374790"/>
                    </a:ext>
                  </a:extLst>
                </a:gridCol>
                <a:gridCol w="1724718">
                  <a:extLst>
                    <a:ext uri="{9D8B030D-6E8A-4147-A177-3AD203B41FA5}">
                      <a16:colId xmlns:a16="http://schemas.microsoft.com/office/drawing/2014/main" val="1873037115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ACE SES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AE PCS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CE MCS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3757767473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.57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.17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3443314657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.08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.09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1839078022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.35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.83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.91</a:t>
                      </a:r>
                      <a:endParaRPr lang="en-US" sz="2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3179044099"/>
                  </a:ext>
                </a:extLst>
              </a:tr>
              <a:tr h="6192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Proportion of Variance attributable to Covariates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2517464131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p(ChiSqM, df≈25)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.8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1064628083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CFI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.92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235923273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TLI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.94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2395546866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RMSEA</a:t>
                      </a:r>
                      <a:r>
                        <a:rPr lang="en-US" sz="1800" spc="6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(90CI)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r>
                        <a:rPr lang="en-US" sz="1800" spc="6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(0,</a:t>
                      </a:r>
                      <a:r>
                        <a:rPr lang="en-US" sz="1800" spc="6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.03)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r>
                        <a:rPr lang="en-US" sz="1800" spc="6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(0,</a:t>
                      </a:r>
                      <a:r>
                        <a:rPr lang="en-US" sz="1800" spc="6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.03)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 (0,</a:t>
                      </a:r>
                      <a:r>
                        <a:rPr lang="en-US" sz="1800" spc="17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.01)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2012008820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SRMR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.02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547" marR="59547" marT="0" marB="0"/>
                </a:tc>
                <a:extLst>
                  <a:ext uri="{0D108BD9-81ED-4DB2-BD59-A6C34878D82A}">
                    <a16:rowId xmlns:a16="http://schemas.microsoft.com/office/drawing/2014/main" val="3296750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ACE Model Specification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5528" y="2122227"/>
            <a:ext cx="7568999" cy="3766566"/>
            <a:chOff x="3200401" y="1135222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3200401" y="3073418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8772305" y="3073418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5900355" y="2183862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cov</a:t>
              </a:r>
              <a:r>
                <a:rPr lang="en-US" sz="2800" baseline="-25000" dirty="0" err="1">
                  <a:solidFill>
                    <a:schemeClr val="tx1"/>
                  </a:solidFill>
                </a:rPr>
                <a:t>a</a:t>
              </a:r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778978" y="1135222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cov</a:t>
              </a:r>
              <a:r>
                <a:rPr lang="en-US" sz="2800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sz="28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                 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99250" y="4010797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80462" y="397954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45420" y="6318682"/>
            <a:ext cx="5428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Bivariate Correlation doesn’t vary by kinship pair</a:t>
            </a:r>
          </a:p>
        </p:txBody>
      </p:sp>
    </p:spTree>
    <p:extLst>
      <p:ext uri="{BB962C8B-B14F-4D97-AF65-F5344CB8AC3E}">
        <p14:creationId xmlns:p14="http://schemas.microsoft.com/office/powerpoint/2010/main" val="39501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ACE Model Specification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5528" y="2122227"/>
            <a:ext cx="7568999" cy="3766566"/>
            <a:chOff x="3200401" y="1135222"/>
            <a:chExt cx="8729058" cy="4589798"/>
          </a:xfrm>
        </p:grpSpPr>
        <p:grpSp>
          <p:nvGrpSpPr>
            <p:cNvPr id="32" name="Group 31"/>
            <p:cNvGrpSpPr/>
            <p:nvPr/>
          </p:nvGrpSpPr>
          <p:grpSpPr>
            <a:xfrm>
              <a:off x="3200401" y="3073418"/>
              <a:ext cx="3157154" cy="2651602"/>
              <a:chOff x="1497236" y="3079019"/>
              <a:chExt cx="3157154" cy="265160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cxnSpLocks/>
                <a:stCxn id="8" idx="4"/>
                <a:endCxn id="7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cxnSpLocks/>
                <a:stCxn id="10" idx="4"/>
                <a:endCxn id="7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  <a:stCxn id="9" idx="4"/>
                <a:endCxn id="7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8772305" y="3073418"/>
              <a:ext cx="3157154" cy="2651602"/>
              <a:chOff x="1497236" y="3079019"/>
              <a:chExt cx="3157154" cy="2651602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2196085" y="4620164"/>
                <a:ext cx="1771650" cy="1110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PCS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497236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18613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39990" y="3079019"/>
                <a:ext cx="914400" cy="838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>
                <a:cxnSpLocks/>
                <a:stCxn id="35" idx="4"/>
                <a:endCxn id="34" idx="0"/>
              </p:cNvCxnSpPr>
              <p:nvPr/>
            </p:nvCxnSpPr>
            <p:spPr>
              <a:xfrm>
                <a:off x="1954436" y="3917219"/>
                <a:ext cx="1127474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cxnSpLocks/>
                <a:stCxn id="37" idx="4"/>
                <a:endCxn id="34" idx="0"/>
              </p:cNvCxnSpPr>
              <p:nvPr/>
            </p:nvCxnSpPr>
            <p:spPr>
              <a:xfrm flipH="1">
                <a:off x="3081910" y="3917219"/>
                <a:ext cx="1115280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cxnSpLocks/>
                <a:stCxn id="36" idx="4"/>
                <a:endCxn id="34" idx="0"/>
              </p:cNvCxnSpPr>
              <p:nvPr/>
            </p:nvCxnSpPr>
            <p:spPr>
              <a:xfrm>
                <a:off x="3075813" y="3917219"/>
                <a:ext cx="6097" cy="702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Block Arc 42"/>
            <p:cNvSpPr/>
            <p:nvPr/>
          </p:nvSpPr>
          <p:spPr>
            <a:xfrm>
              <a:off x="5900355" y="2183862"/>
              <a:ext cx="3329150" cy="1779112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cov</a:t>
              </a:r>
              <a:r>
                <a:rPr lang="en-US" sz="2800" baseline="-25000" dirty="0" err="1">
                  <a:solidFill>
                    <a:schemeClr val="tx1"/>
                  </a:solidFill>
                </a:rPr>
                <a:t>a</a:t>
              </a:r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778978" y="1135222"/>
              <a:ext cx="5571904" cy="3988526"/>
            </a:xfrm>
            <a:prstGeom prst="blockArc">
              <a:avLst>
                <a:gd name="adj1" fmla="val 10800000"/>
                <a:gd name="adj2" fmla="val 21558468"/>
                <a:gd name="adj3" fmla="val 0"/>
              </a:avLst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</a:rPr>
                <a:t>cov</a:t>
              </a:r>
              <a:r>
                <a:rPr lang="en-US" sz="2800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sz="2800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                 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99250" y="4010797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80462" y="3979549"/>
              <a:ext cx="17652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/>
                <a:t>λ</a:t>
              </a:r>
              <a:r>
                <a:rPr lang="en-US" sz="1600" baseline="-25000" dirty="0"/>
                <a:t>e	      </a:t>
              </a:r>
              <a:r>
                <a:rPr lang="el-GR" dirty="0"/>
                <a:t>λ</a:t>
              </a:r>
              <a:r>
                <a:rPr lang="en-US" sz="1600" baseline="-25000" dirty="0"/>
                <a:t>c 		</a:t>
              </a:r>
              <a:r>
                <a:rPr lang="el-GR" dirty="0"/>
                <a:t>λ</a:t>
              </a:r>
              <a:r>
                <a:rPr lang="en-US" sz="1600" baseline="-25000" dirty="0"/>
                <a:t>a</a:t>
              </a:r>
              <a:endParaRPr lang="en-US" baseline="-25000" dirty="0"/>
            </a:p>
            <a:p>
              <a:endParaRPr lang="en-US" baseline="-250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664F718-6457-4BDB-A0E6-657378688511}"/>
              </a:ext>
            </a:extLst>
          </p:cNvPr>
          <p:cNvSpPr/>
          <p:nvPr/>
        </p:nvSpPr>
        <p:spPr>
          <a:xfrm>
            <a:off x="8441504" y="1865910"/>
            <a:ext cx="228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(Familial Covariance)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C34047-AF6B-4F74-928A-EAB6C21CE5F0}"/>
              </a:ext>
            </a:extLst>
          </p:cNvPr>
          <p:cNvSpPr/>
          <p:nvPr/>
        </p:nvSpPr>
        <p:spPr>
          <a:xfrm>
            <a:off x="445420" y="6318682"/>
            <a:ext cx="5428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Bivariate Correlation doesn’t vary by kinship pair</a:t>
            </a:r>
          </a:p>
        </p:txBody>
      </p:sp>
    </p:spTree>
    <p:extLst>
      <p:ext uri="{BB962C8B-B14F-4D97-AF65-F5344CB8AC3E}">
        <p14:creationId xmlns:p14="http://schemas.microsoft.com/office/powerpoint/2010/main" val="20511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1669-31E4-41BB-831B-234D363D2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 and Physical Health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E7AC-98E9-4DBC-950E-A44539C26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SES and Mental Health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30FADD7-BE53-47AD-8054-0EB1F437F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9" y="2671703"/>
            <a:ext cx="4938712" cy="2996151"/>
          </a:xfrm>
          <a:prstGeom prst="rect">
            <a:avLst/>
          </a:prstGeom>
        </p:spPr>
      </p:pic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6FB15F7E-3AD0-46E0-91B1-BE5064FD5318}"/>
              </a:ext>
            </a:extLst>
          </p:cNvPr>
          <p:cNvPicPr preferRelativeResize="0"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69" y="2885107"/>
            <a:ext cx="4937125" cy="27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 dir="r"/>
      </p:transition>
    </mc:Choice>
    <mc:Fallback xmlns="">
      <p:transition spd="slow">
        <p:wipe dir="r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77C3-1709-4D9F-8909-FAA94CA3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Results 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FB73AA-F3F1-463C-A93D-88B4F34950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857180"/>
              </p:ext>
            </p:extLst>
          </p:nvPr>
        </p:nvGraphicFramePr>
        <p:xfrm>
          <a:off x="376989" y="1886368"/>
          <a:ext cx="542223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411">
                  <a:extLst>
                    <a:ext uri="{9D8B030D-6E8A-4147-A177-3AD203B41FA5}">
                      <a16:colId xmlns:a16="http://schemas.microsoft.com/office/drawing/2014/main" val="188805891"/>
                    </a:ext>
                  </a:extLst>
                </a:gridCol>
                <a:gridCol w="1807411">
                  <a:extLst>
                    <a:ext uri="{9D8B030D-6E8A-4147-A177-3AD203B41FA5}">
                      <a16:colId xmlns:a16="http://schemas.microsoft.com/office/drawing/2014/main" val="2786420356"/>
                    </a:ext>
                  </a:extLst>
                </a:gridCol>
                <a:gridCol w="1807411">
                  <a:extLst>
                    <a:ext uri="{9D8B030D-6E8A-4147-A177-3AD203B41FA5}">
                      <a16:colId xmlns:a16="http://schemas.microsoft.com/office/drawing/2014/main" val="3784934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PCS &amp; SES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MCS &amp; SES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88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Familial Correlation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/>
                        <a:t>.15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/>
                        <a:t>.08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2133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Total Correlation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.08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923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Genetic Correlation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/>
                        <a:t>.15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/>
                        <a:t>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50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Shared-Environmental Correlation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/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/>
                        <a:t>.08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209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χ2 (df)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151(62)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65.6(62)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102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CFI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.996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082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TLI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.997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88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RMSEA (90CI)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.03 (.03, .04)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.01 (0, .02)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7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p(RMSEA) &lt;.05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08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SRMR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.02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7982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937CBF-3F86-4580-B7E2-D5FFA9F84D0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i="1" dirty="0"/>
              </a:p>
              <a:p>
                <a:r>
                  <a:rPr lang="en-US" i="1" dirty="0"/>
                  <a:t>Genetic Correlation: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𝑃𝐶𝑆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𝑃𝐶𝑆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𝑃𝐶𝑆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𝑆𝐸𝑆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𝑆𝐸𝑆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𝑆𝐸𝑆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Shared Environmental Correlation: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𝐶𝑆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𝑆𝐸𝑆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𝑆𝐸𝑆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𝑆𝐸𝑆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937CBF-3F86-4580-B7E2-D5FFA9F84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876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AF58-3DF1-40F7-B071-5377C74B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A09571-B18B-4D09-ADDB-7B3CE848C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Genetic Results are Consistent with the Discordant Findings</a:t>
            </a:r>
          </a:p>
          <a:p>
            <a:r>
              <a:rPr lang="en-US" dirty="0"/>
              <a:t>Correlation between SES and Physical Health:</a:t>
            </a:r>
          </a:p>
          <a:p>
            <a:pPr lvl="1"/>
            <a:r>
              <a:rPr lang="en-US" dirty="0"/>
              <a:t> had both within-family (.15) and between family (.05) variance</a:t>
            </a:r>
          </a:p>
          <a:p>
            <a:r>
              <a:rPr lang="en-US" dirty="0"/>
              <a:t>Correlation between SES and Mental Health:</a:t>
            </a:r>
          </a:p>
          <a:p>
            <a:pPr lvl="1"/>
            <a:r>
              <a:rPr lang="en-US" dirty="0"/>
              <a:t> had only within-family (.08) and no between family (0) variance</a:t>
            </a:r>
          </a:p>
        </p:txBody>
      </p:sp>
    </p:spTree>
    <p:extLst>
      <p:ext uri="{BB962C8B-B14F-4D97-AF65-F5344CB8AC3E}">
        <p14:creationId xmlns:p14="http://schemas.microsoft.com/office/powerpoint/2010/main" val="1225746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1465-8042-463D-AE5E-4B65F86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these findings within the substantive literature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AC11F5-9F18-414B-9DE3-B8E790B9D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76419"/>
              </p:ext>
            </p:extLst>
          </p:nvPr>
        </p:nvGraphicFramePr>
        <p:xfrm>
          <a:off x="567814" y="2120007"/>
          <a:ext cx="10781071" cy="3167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6905">
                  <a:extLst>
                    <a:ext uri="{9D8B030D-6E8A-4147-A177-3AD203B41FA5}">
                      <a16:colId xmlns:a16="http://schemas.microsoft.com/office/drawing/2014/main" val="98478565"/>
                    </a:ext>
                  </a:extLst>
                </a:gridCol>
                <a:gridCol w="3702262">
                  <a:extLst>
                    <a:ext uri="{9D8B030D-6E8A-4147-A177-3AD203B41FA5}">
                      <a16:colId xmlns:a16="http://schemas.microsoft.com/office/drawing/2014/main" val="669816897"/>
                    </a:ext>
                  </a:extLst>
                </a:gridCol>
                <a:gridCol w="3711904">
                  <a:extLst>
                    <a:ext uri="{9D8B030D-6E8A-4147-A177-3AD203B41FA5}">
                      <a16:colId xmlns:a16="http://schemas.microsoft.com/office/drawing/2014/main" val="1160000796"/>
                    </a:ext>
                  </a:extLst>
                </a:gridCol>
              </a:tblGrid>
              <a:tr h="599778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Broad Theory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Summary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Possible Biometrical Implications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extLst>
                  <a:ext uri="{0D108BD9-81ED-4DB2-BD59-A6C34878D82A}">
                    <a16:rowId xmlns:a16="http://schemas.microsoft.com/office/drawing/2014/main" val="216633926"/>
                  </a:ext>
                </a:extLst>
              </a:tr>
              <a:tr h="81982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Social Causation (Adler et al., 1994; Wagstaff &amp; </a:t>
                      </a:r>
                      <a:r>
                        <a:rPr lang="en-US" sz="1600" dirty="0" err="1">
                          <a:effectLst/>
                        </a:rPr>
                        <a:t>Doorslaer</a:t>
                      </a:r>
                      <a:r>
                        <a:rPr lang="en-US" sz="1600" dirty="0">
                          <a:effectLst/>
                        </a:rPr>
                        <a:t>, 2000)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An individual’s social standing affects their health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(Non-Shared) Environmental Pathways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extLst>
                  <a:ext uri="{0D108BD9-81ED-4DB2-BD59-A6C34878D82A}">
                    <a16:rowId xmlns:a16="http://schemas.microsoft.com/office/drawing/2014/main" val="3383643272"/>
                  </a:ext>
                </a:extLst>
              </a:tr>
              <a:tr h="84065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Social Selection (Haas, 2006)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Health affects people’s abilities to climb the social ladder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(Shared-)Environmental Pathways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extLst>
                  <a:ext uri="{0D108BD9-81ED-4DB2-BD59-A6C34878D82A}">
                    <a16:rowId xmlns:a16="http://schemas.microsoft.com/office/drawing/2014/main" val="1306529051"/>
                  </a:ext>
                </a:extLst>
              </a:tr>
              <a:tr h="90702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Social Confounding (Deary et al., 2010; Gottfredson, 2004)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Third variables (e.g., personality, intelligence) influence both social standing and health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Genetic Pathways 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85" marR="60885" marT="0" marB="0"/>
                </a:tc>
                <a:extLst>
                  <a:ext uri="{0D108BD9-81ED-4DB2-BD59-A6C34878D82A}">
                    <a16:rowId xmlns:a16="http://schemas.microsoft.com/office/drawing/2014/main" val="4024066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989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7C09-B152-40B6-865D-50DE6BB5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Trivariate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8305-88FD-486A-83E6-EEFD905D72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12361-9F49-47D0-A332-4CD96B494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C0AFA-4A09-4271-A6C0-188A873C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32" y="1649248"/>
            <a:ext cx="10259961" cy="46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88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C7E6A8-56B6-4C54-9477-FC3A30E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50215-0CDE-4FA8-BBDB-1F38544F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model work outside the NLSY?</a:t>
            </a:r>
          </a:p>
        </p:txBody>
      </p:sp>
    </p:spTree>
    <p:extLst>
      <p:ext uri="{BB962C8B-B14F-4D97-AF65-F5344CB8AC3E}">
        <p14:creationId xmlns:p14="http://schemas.microsoft.com/office/powerpoint/2010/main" val="397048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without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However, questions posed by psychology cannot always be answered with experiments.</a:t>
            </a:r>
          </a:p>
          <a:p>
            <a:pPr lvl="1"/>
            <a:r>
              <a:rPr lang="en-US" sz="2000" dirty="0"/>
              <a:t>Particularly, within the context of the SES-health gradient.</a:t>
            </a:r>
          </a:p>
          <a:p>
            <a:r>
              <a:rPr lang="en-US" sz="2400" dirty="0"/>
              <a:t>If you are interested in</a:t>
            </a:r>
          </a:p>
          <a:p>
            <a:pPr lvl="1"/>
            <a:r>
              <a:rPr lang="en-US" sz="2000" dirty="0"/>
              <a:t>outcomes,</a:t>
            </a:r>
          </a:p>
          <a:p>
            <a:pPr lvl="1"/>
            <a:r>
              <a:rPr lang="en-US" sz="2000" dirty="0"/>
              <a:t>causes that</a:t>
            </a:r>
          </a:p>
          <a:p>
            <a:pPr lvl="2"/>
            <a:r>
              <a:rPr lang="en-US" sz="1600" dirty="0"/>
              <a:t>cannot be manipulated,</a:t>
            </a:r>
          </a:p>
          <a:p>
            <a:pPr lvl="3"/>
            <a:r>
              <a:rPr lang="en-US" sz="1600" dirty="0"/>
              <a:t>(</a:t>
            </a:r>
            <a:r>
              <a:rPr lang="en-US" sz="1600" dirty="0" err="1"/>
              <a:t>e.g</a:t>
            </a:r>
            <a:r>
              <a:rPr lang="en-US" sz="1600" dirty="0"/>
              <a:t>, intelligence, Garrison &amp; Rodgers, 2016 @ Intelligence; personality, Garrison &amp; Rodgers, R&amp;R @ EJP; Jackson, Connolly, Garrison, et al, 2015)</a:t>
            </a:r>
          </a:p>
          <a:p>
            <a:pPr lvl="2"/>
            <a:r>
              <a:rPr lang="en-US" sz="1600" dirty="0"/>
              <a:t>should not be manipulated, or</a:t>
            </a:r>
          </a:p>
          <a:p>
            <a:pPr lvl="3"/>
            <a:r>
              <a:rPr lang="en-US" sz="1600" dirty="0"/>
              <a:t>(</a:t>
            </a:r>
            <a:r>
              <a:rPr lang="en-US" sz="1600" dirty="0" err="1"/>
              <a:t>e.g</a:t>
            </a:r>
            <a:r>
              <a:rPr lang="en-US" sz="1600" dirty="0"/>
              <a:t>, discrimination, Garrison, </a:t>
            </a:r>
            <a:r>
              <a:rPr lang="en-US" sz="1600" dirty="0" err="1"/>
              <a:t>Doane</a:t>
            </a:r>
            <a:r>
              <a:rPr lang="en-US" sz="1600" dirty="0"/>
              <a:t>, &amp; Elliott, 2018 @ SPPS; SES Garrison &amp; Rodgers, in press @ JPSP; unemployment, Schultz, Connolly, Garrison, Leveille, &amp; Jackson, 2017 @ JRP)</a:t>
            </a:r>
          </a:p>
          <a:p>
            <a:pPr lvl="2"/>
            <a:r>
              <a:rPr lang="en-US" sz="1600" dirty="0"/>
              <a:t>are too expensive to be manipulated; or</a:t>
            </a:r>
          </a:p>
          <a:p>
            <a:pPr lvl="1"/>
            <a:r>
              <a:rPr lang="en-US" sz="2000" dirty="0"/>
              <a:t>exogenous change.</a:t>
            </a:r>
          </a:p>
        </p:txBody>
      </p:sp>
    </p:spTree>
    <p:extLst>
      <p:ext uri="{BB962C8B-B14F-4D97-AF65-F5344CB8AC3E}">
        <p14:creationId xmlns:p14="http://schemas.microsoft.com/office/powerpoint/2010/main" val="2092410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CF957-7FBE-4638-88F6-D717C308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65331" cy="1450757"/>
          </a:xfrm>
        </p:spPr>
        <p:txBody>
          <a:bodyPr/>
          <a:lstStyle/>
          <a:p>
            <a:r>
              <a:rPr lang="en-US" dirty="0"/>
              <a:t>Beyond Empirical Illustration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EC037B-6923-4F5F-B469-DC6FCB97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Thus far, I have examined the discordant kinship model using NLSY data.</a:t>
            </a:r>
          </a:p>
          <a:p>
            <a:r>
              <a:rPr lang="en-US" dirty="0"/>
              <a:t>Empirical illustrations, while compelling, are limited.</a:t>
            </a:r>
          </a:p>
          <a:p>
            <a:pPr lvl="1"/>
            <a:r>
              <a:rPr lang="en-US" dirty="0"/>
              <a:t>We don’t know the underlying structure</a:t>
            </a:r>
          </a:p>
          <a:p>
            <a:pPr lvl="1"/>
            <a:r>
              <a:rPr lang="en-US" dirty="0"/>
              <a:t>We can only guess</a:t>
            </a:r>
          </a:p>
          <a:p>
            <a:r>
              <a:rPr lang="en-US" dirty="0"/>
              <a:t>How does this model perform with </a:t>
            </a:r>
          </a:p>
          <a:p>
            <a:pPr lvl="1"/>
            <a:r>
              <a:rPr lang="en-US" dirty="0"/>
              <a:t>twins?</a:t>
            </a:r>
          </a:p>
          <a:p>
            <a:pPr lvl="1"/>
            <a:r>
              <a:rPr lang="en-US" dirty="0"/>
              <a:t>adopted siblings?</a:t>
            </a:r>
          </a:p>
          <a:p>
            <a:pPr lvl="1"/>
            <a:r>
              <a:rPr lang="en-US" dirty="0"/>
              <a:t>large correlations?</a:t>
            </a:r>
          </a:p>
          <a:p>
            <a:pPr lvl="1"/>
            <a:r>
              <a:rPr lang="en-US" dirty="0"/>
              <a:t>small correlations?</a:t>
            </a:r>
          </a:p>
          <a:p>
            <a:r>
              <a:rPr lang="en-US" dirty="0"/>
              <a:t>Is it adequately powered?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F1A6AD-1B8A-4F31-9A34-4022D31F86B3}"/>
                  </a:ext>
                </a:extLst>
              </p:cNvPr>
              <p:cNvSpPr/>
              <p:nvPr/>
            </p:nvSpPr>
            <p:spPr>
              <a:xfrm>
                <a:off x="5494420" y="4595609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F1A6AD-1B8A-4F31-9A34-4022D31F8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420" y="4595609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90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FC5-33F8-4B97-AEAA-F5D17C93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5CC5B92-13D5-48C8-931A-CE41E1D8CC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1281860"/>
                  </p:ext>
                </p:extLst>
              </p:nvPr>
            </p:nvGraphicFramePr>
            <p:xfrm>
              <a:off x="513348" y="2028825"/>
              <a:ext cx="10234863" cy="3323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1621">
                      <a:extLst>
                        <a:ext uri="{9D8B030D-6E8A-4147-A177-3AD203B41FA5}">
                          <a16:colId xmlns:a16="http://schemas.microsoft.com/office/drawing/2014/main" val="1239585416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960505630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797408100"/>
                        </a:ext>
                      </a:extLst>
                    </a:gridCol>
                  </a:tblGrid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Condition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Variable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65778702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total pairs of kin used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250, 500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6857904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kin relatedness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0, .25, .5, 1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072770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61630613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85418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1-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3633775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886507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8103892"/>
                      </a:ext>
                    </a:extLst>
                  </a:tr>
                  <a:tr h="33522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 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619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5CC5B92-13D5-48C8-931A-CE41E1D8CC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1281860"/>
                  </p:ext>
                </p:extLst>
              </p:nvPr>
            </p:nvGraphicFramePr>
            <p:xfrm>
              <a:off x="513348" y="2028825"/>
              <a:ext cx="10234863" cy="3323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1621">
                      <a:extLst>
                        <a:ext uri="{9D8B030D-6E8A-4147-A177-3AD203B41FA5}">
                          <a16:colId xmlns:a16="http://schemas.microsoft.com/office/drawing/2014/main" val="1239585416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960505630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797408100"/>
                        </a:ext>
                      </a:extLst>
                    </a:gridCol>
                  </a:tblGrid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Condition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Variable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65778702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total pairs of kin used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250, 500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6857904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kin relatedness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0, .25, .5, 1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072770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273214" r="-100714" b="-6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61630613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373214" r="-100714" b="-5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85418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294444" r="-100714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179" t="-294444" r="-714" b="-24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633775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645455" r="-100714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886507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745455" r="-100714" b="-2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810389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 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516667" r="-10071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0, .1, .25, .5, .75, 1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619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01EC32F-F46F-4F68-ACB0-8A04D47CE31E}"/>
              </a:ext>
            </a:extLst>
          </p:cNvPr>
          <p:cNvSpPr/>
          <p:nvPr/>
        </p:nvSpPr>
        <p:spPr>
          <a:xfrm>
            <a:off x="458120" y="6356782"/>
            <a:ext cx="11389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1000 Replications; see Garrison &amp; Ream </a:t>
            </a:r>
            <a:r>
              <a:rPr lang="en-US" dirty="0"/>
              <a:t>(2018). discord: Functions for Discordant Kinship Modeling R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2782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FC5-33F8-4B97-AEAA-F5D17C93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Conditions Subset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5CC5B92-13D5-48C8-931A-CE41E1D8CC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8430487"/>
                  </p:ext>
                </p:extLst>
              </p:nvPr>
            </p:nvGraphicFramePr>
            <p:xfrm>
              <a:off x="513348" y="2028825"/>
              <a:ext cx="10234863" cy="3323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1621">
                      <a:extLst>
                        <a:ext uri="{9D8B030D-6E8A-4147-A177-3AD203B41FA5}">
                          <a16:colId xmlns:a16="http://schemas.microsoft.com/office/drawing/2014/main" val="1239585416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960505630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797408100"/>
                        </a:ext>
                      </a:extLst>
                    </a:gridCol>
                  </a:tblGrid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Condition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Variable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65778702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total pairs of kin used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strike="sngStrike" dirty="0">
                              <a:effectLst/>
                            </a:rPr>
                            <a:t>250</a:t>
                          </a:r>
                          <a:r>
                            <a:rPr lang="en-US" sz="1800" dirty="0">
                              <a:effectLst/>
                            </a:rPr>
                            <a:t>, 500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6857904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kin relatedness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strike="sngStrike" dirty="0">
                              <a:effectLst/>
                            </a:rPr>
                            <a:t>0, .25, </a:t>
                          </a:r>
                          <a:r>
                            <a:rPr lang="en-US" sz="1800" dirty="0">
                              <a:effectLst/>
                            </a:rPr>
                            <a:t>.5,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072770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61630613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85418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1-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3633775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886507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8103892"/>
                      </a:ext>
                    </a:extLst>
                  </a:tr>
                  <a:tr h="33522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 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𝑐𝑜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619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5CC5B92-13D5-48C8-931A-CE41E1D8CC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8430487"/>
                  </p:ext>
                </p:extLst>
              </p:nvPr>
            </p:nvGraphicFramePr>
            <p:xfrm>
              <a:off x="513348" y="2028825"/>
              <a:ext cx="10234863" cy="33235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11621">
                      <a:extLst>
                        <a:ext uri="{9D8B030D-6E8A-4147-A177-3AD203B41FA5}">
                          <a16:colId xmlns:a16="http://schemas.microsoft.com/office/drawing/2014/main" val="1239585416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960505630"/>
                        </a:ext>
                      </a:extLst>
                    </a:gridCol>
                    <a:gridCol w="3411621">
                      <a:extLst>
                        <a:ext uri="{9D8B030D-6E8A-4147-A177-3AD203B41FA5}">
                          <a16:colId xmlns:a16="http://schemas.microsoft.com/office/drawing/2014/main" val="797408100"/>
                        </a:ext>
                      </a:extLst>
                    </a:gridCol>
                  </a:tblGrid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Condition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Variable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 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65778702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total pairs of kin used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strike="sngStrike" dirty="0">
                              <a:effectLst/>
                            </a:rPr>
                            <a:t>250</a:t>
                          </a:r>
                          <a:r>
                            <a:rPr lang="en-US" sz="1800" dirty="0">
                              <a:effectLst/>
                            </a:rPr>
                            <a:t>, 500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6857904"/>
                      </a:ext>
                    </a:extLst>
                  </a:tr>
                  <a:tr h="2929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kin relatedness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strike="sngStrike" dirty="0">
                              <a:effectLst/>
                            </a:rPr>
                            <a:t>0, .25, </a:t>
                          </a:r>
                          <a:r>
                            <a:rPr lang="en-US" sz="1800" dirty="0">
                              <a:effectLst/>
                            </a:rPr>
                            <a:t>.5, 1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80727709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273214" r="-100714" b="-6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61630613"/>
                      </a:ext>
                    </a:extLst>
                  </a:tr>
                  <a:tr h="340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373214" r="-100714" b="-5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85418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non-shared-environment variance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294444" r="-100714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179" t="-294444" r="-714" b="-24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633775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genetic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645455" r="-100714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886507"/>
                      </a:ext>
                    </a:extLst>
                  </a:tr>
                  <a:tr h="33359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shared-environmental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745455" r="-100714" b="-2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810389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non-shared environmental correlation</a:t>
                          </a:r>
                          <a:endParaRPr lang="en-US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79" t="-516667" r="-10071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0, </a:t>
                          </a:r>
                          <a:r>
                            <a:rPr lang="en-US" sz="1800" strike="sngStrike" dirty="0">
                              <a:effectLst/>
                            </a:rPr>
                            <a:t>.1</a:t>
                          </a:r>
                          <a:r>
                            <a:rPr lang="en-US" sz="1800" dirty="0">
                              <a:effectLst/>
                            </a:rPr>
                            <a:t>, .25, </a:t>
                          </a:r>
                          <a:r>
                            <a:rPr lang="en-US" sz="1800" strike="sngStrike" dirty="0">
                              <a:effectLst/>
                            </a:rPr>
                            <a:t>.5, .75, 1</a:t>
                          </a:r>
                          <a:endParaRPr lang="en-US" sz="1800" strike="sngStrike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9619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59AC99C-54AD-410C-B360-A46F545EB248}"/>
              </a:ext>
            </a:extLst>
          </p:cNvPr>
          <p:cNvSpPr/>
          <p:nvPr/>
        </p:nvSpPr>
        <p:spPr>
          <a:xfrm>
            <a:off x="458120" y="6356782"/>
            <a:ext cx="11389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1000 Replications; see Garrison &amp; Ream </a:t>
            </a:r>
            <a:r>
              <a:rPr lang="en-US" dirty="0"/>
              <a:t>(2018). discord: Functions for Discordant Kinship Modeling R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2231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66B4-157C-4B26-A460-79FF14C9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F275-E654-4827-AA6E-4A65B748A1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471627"/>
              </p:ext>
            </p:extLst>
          </p:nvPr>
        </p:nvGraphicFramePr>
        <p:xfrm>
          <a:off x="986590" y="1838299"/>
          <a:ext cx="10339135" cy="479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79">
                  <a:extLst>
                    <a:ext uri="{9D8B030D-6E8A-4147-A177-3AD203B41FA5}">
                      <a16:colId xmlns:a16="http://schemas.microsoft.com/office/drawing/2014/main" val="3892716656"/>
                    </a:ext>
                  </a:extLst>
                </a:gridCol>
                <a:gridCol w="1561444">
                  <a:extLst>
                    <a:ext uri="{9D8B030D-6E8A-4147-A177-3AD203B41FA5}">
                      <a16:colId xmlns:a16="http://schemas.microsoft.com/office/drawing/2014/main" val="2457979329"/>
                    </a:ext>
                  </a:extLst>
                </a:gridCol>
                <a:gridCol w="1366308">
                  <a:extLst>
                    <a:ext uri="{9D8B030D-6E8A-4147-A177-3AD203B41FA5}">
                      <a16:colId xmlns:a16="http://schemas.microsoft.com/office/drawing/2014/main" val="1301036980"/>
                    </a:ext>
                  </a:extLst>
                </a:gridCol>
                <a:gridCol w="1788695">
                  <a:extLst>
                    <a:ext uri="{9D8B030D-6E8A-4147-A177-3AD203B41FA5}">
                      <a16:colId xmlns:a16="http://schemas.microsoft.com/office/drawing/2014/main" val="3752080774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1419398296"/>
                    </a:ext>
                  </a:extLst>
                </a:gridCol>
                <a:gridCol w="2606841">
                  <a:extLst>
                    <a:ext uri="{9D8B030D-6E8A-4147-A177-3AD203B41FA5}">
                      <a16:colId xmlns:a16="http://schemas.microsoft.com/office/drawing/2014/main" val="3039565058"/>
                    </a:ext>
                  </a:extLst>
                </a:gridCol>
              </a:tblGrid>
              <a:tr h="403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Relatedness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Phenotypic Correlation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Genetic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Significant Difference Score and F test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extLst>
                  <a:ext uri="{0D108BD9-81ED-4DB2-BD59-A6C34878D82A}">
                    <a16:rowId xmlns:a16="http://schemas.microsoft.com/office/drawing/2014/main" val="2809602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6640254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53296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075067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86048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808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1736205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10186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817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998360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38942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803538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96999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4490208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42524785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3776116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854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5338151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614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153472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841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28813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/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11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66B4-157C-4B26-A460-79FF14C9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F275-E654-4827-AA6E-4A65B748A1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6590" y="1838299"/>
          <a:ext cx="10339135" cy="479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79">
                  <a:extLst>
                    <a:ext uri="{9D8B030D-6E8A-4147-A177-3AD203B41FA5}">
                      <a16:colId xmlns:a16="http://schemas.microsoft.com/office/drawing/2014/main" val="3892716656"/>
                    </a:ext>
                  </a:extLst>
                </a:gridCol>
                <a:gridCol w="1561444">
                  <a:extLst>
                    <a:ext uri="{9D8B030D-6E8A-4147-A177-3AD203B41FA5}">
                      <a16:colId xmlns:a16="http://schemas.microsoft.com/office/drawing/2014/main" val="2457979329"/>
                    </a:ext>
                  </a:extLst>
                </a:gridCol>
                <a:gridCol w="1366308">
                  <a:extLst>
                    <a:ext uri="{9D8B030D-6E8A-4147-A177-3AD203B41FA5}">
                      <a16:colId xmlns:a16="http://schemas.microsoft.com/office/drawing/2014/main" val="1301036980"/>
                    </a:ext>
                  </a:extLst>
                </a:gridCol>
                <a:gridCol w="1788695">
                  <a:extLst>
                    <a:ext uri="{9D8B030D-6E8A-4147-A177-3AD203B41FA5}">
                      <a16:colId xmlns:a16="http://schemas.microsoft.com/office/drawing/2014/main" val="3752080774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1419398296"/>
                    </a:ext>
                  </a:extLst>
                </a:gridCol>
                <a:gridCol w="2606841">
                  <a:extLst>
                    <a:ext uri="{9D8B030D-6E8A-4147-A177-3AD203B41FA5}">
                      <a16:colId xmlns:a16="http://schemas.microsoft.com/office/drawing/2014/main" val="3039565058"/>
                    </a:ext>
                  </a:extLst>
                </a:gridCol>
              </a:tblGrid>
              <a:tr h="403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Relatedness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Phenotypic Correlation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Genetic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Significant Difference Score and F test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extLst>
                  <a:ext uri="{0D108BD9-81ED-4DB2-BD59-A6C34878D82A}">
                    <a16:rowId xmlns:a16="http://schemas.microsoft.com/office/drawing/2014/main" val="2809602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6640254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53296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075067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86048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808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1736205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10186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817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998360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38942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803538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96999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4490208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42524785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3776116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854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5338151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614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153472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841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28813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/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ACC9FE-1255-49B3-9E45-752C80B2C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8949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9118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66B4-157C-4B26-A460-79FF14C9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F275-E654-4827-AA6E-4A65B748A1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6590" y="1838299"/>
          <a:ext cx="10339135" cy="479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79">
                  <a:extLst>
                    <a:ext uri="{9D8B030D-6E8A-4147-A177-3AD203B41FA5}">
                      <a16:colId xmlns:a16="http://schemas.microsoft.com/office/drawing/2014/main" val="3892716656"/>
                    </a:ext>
                  </a:extLst>
                </a:gridCol>
                <a:gridCol w="1561444">
                  <a:extLst>
                    <a:ext uri="{9D8B030D-6E8A-4147-A177-3AD203B41FA5}">
                      <a16:colId xmlns:a16="http://schemas.microsoft.com/office/drawing/2014/main" val="2457979329"/>
                    </a:ext>
                  </a:extLst>
                </a:gridCol>
                <a:gridCol w="1366308">
                  <a:extLst>
                    <a:ext uri="{9D8B030D-6E8A-4147-A177-3AD203B41FA5}">
                      <a16:colId xmlns:a16="http://schemas.microsoft.com/office/drawing/2014/main" val="1301036980"/>
                    </a:ext>
                  </a:extLst>
                </a:gridCol>
                <a:gridCol w="1788695">
                  <a:extLst>
                    <a:ext uri="{9D8B030D-6E8A-4147-A177-3AD203B41FA5}">
                      <a16:colId xmlns:a16="http://schemas.microsoft.com/office/drawing/2014/main" val="3752080774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1419398296"/>
                    </a:ext>
                  </a:extLst>
                </a:gridCol>
                <a:gridCol w="2606841">
                  <a:extLst>
                    <a:ext uri="{9D8B030D-6E8A-4147-A177-3AD203B41FA5}">
                      <a16:colId xmlns:a16="http://schemas.microsoft.com/office/drawing/2014/main" val="3039565058"/>
                    </a:ext>
                  </a:extLst>
                </a:gridCol>
              </a:tblGrid>
              <a:tr h="403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Relatedness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Phenotypic Correlation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Genetic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Significant Difference Score and F test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extLst>
                  <a:ext uri="{0D108BD9-81ED-4DB2-BD59-A6C34878D82A}">
                    <a16:rowId xmlns:a16="http://schemas.microsoft.com/office/drawing/2014/main" val="2809602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6640254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53296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075067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86048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808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1736205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10186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817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998360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38942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803538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96999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4490208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42524785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3776116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854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5338151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614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153472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841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28813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/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ACC9FE-1255-49B3-9E45-752C80B2C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0624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6563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66B4-157C-4B26-A460-79FF14C9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F275-E654-4827-AA6E-4A65B748A1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6590" y="1838299"/>
          <a:ext cx="10339135" cy="479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79">
                  <a:extLst>
                    <a:ext uri="{9D8B030D-6E8A-4147-A177-3AD203B41FA5}">
                      <a16:colId xmlns:a16="http://schemas.microsoft.com/office/drawing/2014/main" val="3892716656"/>
                    </a:ext>
                  </a:extLst>
                </a:gridCol>
                <a:gridCol w="1561444">
                  <a:extLst>
                    <a:ext uri="{9D8B030D-6E8A-4147-A177-3AD203B41FA5}">
                      <a16:colId xmlns:a16="http://schemas.microsoft.com/office/drawing/2014/main" val="2457979329"/>
                    </a:ext>
                  </a:extLst>
                </a:gridCol>
                <a:gridCol w="1366308">
                  <a:extLst>
                    <a:ext uri="{9D8B030D-6E8A-4147-A177-3AD203B41FA5}">
                      <a16:colId xmlns:a16="http://schemas.microsoft.com/office/drawing/2014/main" val="1301036980"/>
                    </a:ext>
                  </a:extLst>
                </a:gridCol>
                <a:gridCol w="1788695">
                  <a:extLst>
                    <a:ext uri="{9D8B030D-6E8A-4147-A177-3AD203B41FA5}">
                      <a16:colId xmlns:a16="http://schemas.microsoft.com/office/drawing/2014/main" val="3752080774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1419398296"/>
                    </a:ext>
                  </a:extLst>
                </a:gridCol>
                <a:gridCol w="2606841">
                  <a:extLst>
                    <a:ext uri="{9D8B030D-6E8A-4147-A177-3AD203B41FA5}">
                      <a16:colId xmlns:a16="http://schemas.microsoft.com/office/drawing/2014/main" val="3039565058"/>
                    </a:ext>
                  </a:extLst>
                </a:gridCol>
              </a:tblGrid>
              <a:tr h="403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Relatedness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Phenotypic Correlation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Genetic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Nonshared Environmental Covariance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Significant Difference Score and F test</a:t>
                      </a:r>
                      <a:endParaRPr lang="en-US" sz="11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 anchor="ctr"/>
                </a:tc>
                <a:extLst>
                  <a:ext uri="{0D108BD9-81ED-4DB2-BD59-A6C34878D82A}">
                    <a16:rowId xmlns:a16="http://schemas.microsoft.com/office/drawing/2014/main" val="28096026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6640254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5329635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075067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860483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808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1736205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610186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817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998360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338942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803538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969991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4490208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42524785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23776116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854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5338151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614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5153472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841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609" marR="49609" marT="0" marB="0"/>
                </a:tc>
                <a:extLst>
                  <a:ext uri="{0D108BD9-81ED-4DB2-BD59-A6C34878D82A}">
                    <a16:rowId xmlns:a16="http://schemas.microsoft.com/office/drawing/2014/main" val="1728813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/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8C6F6-FD4F-4BDE-9659-6D17870A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8" y="617166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74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F967-B24F-4926-91F1-BD8C85E2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1BBD-6F15-4935-BD2A-0619BEBC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Empirical Alpha (Type 1 Error) was &lt;.05 for both MZ and Full Siblings</a:t>
            </a:r>
          </a:p>
          <a:p>
            <a:pPr marL="0" indent="0">
              <a:buNone/>
            </a:pPr>
            <a:r>
              <a:rPr lang="en-US" dirty="0"/>
              <a:t>Power was greater for MZ twins</a:t>
            </a:r>
          </a:p>
          <a:p>
            <a:pPr marL="0" indent="0">
              <a:buNone/>
            </a:pPr>
            <a:r>
              <a:rPr lang="en-US" dirty="0"/>
              <a:t>Full Siblings only partially controlled for Genetic Sources</a:t>
            </a:r>
          </a:p>
        </p:txBody>
      </p:sp>
    </p:spTree>
    <p:extLst>
      <p:ext uri="{BB962C8B-B14F-4D97-AF65-F5344CB8AC3E}">
        <p14:creationId xmlns:p14="http://schemas.microsoft.com/office/powerpoint/2010/main" val="2089755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902-FA49-4994-B411-45F99E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3 Appealing Design Features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280B-7BE2-477C-BCBC-A1FC2A71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treatment assignment is objective,</a:t>
            </a:r>
          </a:p>
          <a:p>
            <a:r>
              <a:rPr lang="en-US" dirty="0"/>
              <a:t>they are “automatically designed without access to any outcome data,”(Rubin, 2008) and </a:t>
            </a:r>
          </a:p>
          <a:p>
            <a:r>
              <a:rPr lang="en-US" dirty="0"/>
              <a:t>all pre-treatment covariates are “balanced” across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56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902-FA49-4994-B411-45F99E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3 Appealing Design Features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280B-7BE2-477C-BCBC-A1FC2A71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treatment assignment is objective,</a:t>
            </a:r>
          </a:p>
          <a:p>
            <a:pPr lvl="1"/>
            <a:r>
              <a:rPr lang="en-US" dirty="0"/>
              <a:t>Within a kin pair, the kin are assigned based on whichever has more of outcome.</a:t>
            </a:r>
          </a:p>
          <a:p>
            <a:pPr lvl="2"/>
            <a:r>
              <a:rPr lang="en-US" dirty="0"/>
              <a:t>Yi1 </a:t>
            </a:r>
            <a:r>
              <a:rPr lang="en-US" i="1" dirty="0"/>
              <a:t>&gt; </a:t>
            </a:r>
            <a:r>
              <a:rPr lang="en-US" dirty="0"/>
              <a:t>Yi2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they are “automatically designed without access to any outcome data,”(Rubin, 2008) and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pre-treatment covariates are “balanced” across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6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without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However, questions posed by psychology cannot always be answered with experiments.</a:t>
            </a:r>
          </a:p>
          <a:p>
            <a:pPr lvl="1"/>
            <a:r>
              <a:rPr lang="en-US" sz="2000" dirty="0"/>
              <a:t>Particularly, within the context of the SES-health gradient.</a:t>
            </a:r>
          </a:p>
          <a:p>
            <a:r>
              <a:rPr lang="en-US" sz="2400" dirty="0"/>
              <a:t>If you are interested in</a:t>
            </a:r>
          </a:p>
          <a:p>
            <a:pPr lvl="1"/>
            <a:r>
              <a:rPr lang="en-US" sz="2000" dirty="0"/>
              <a:t>outcomes,</a:t>
            </a:r>
          </a:p>
          <a:p>
            <a:pPr lvl="1"/>
            <a:r>
              <a:rPr lang="en-US" sz="2000" dirty="0"/>
              <a:t>causes, or</a:t>
            </a:r>
          </a:p>
          <a:p>
            <a:pPr lvl="1"/>
            <a:r>
              <a:rPr lang="en-US" sz="2000" dirty="0"/>
              <a:t>exogenous change</a:t>
            </a:r>
          </a:p>
          <a:p>
            <a:pPr lvl="2"/>
            <a:r>
              <a:rPr lang="en-US" sz="1600" dirty="0"/>
              <a:t>(i.e., effects holding all other variables constant),</a:t>
            </a:r>
          </a:p>
          <a:p>
            <a:pPr lvl="2"/>
            <a:r>
              <a:rPr lang="en-US" sz="1600" dirty="0"/>
              <a:t>rather than net effects (Todd &amp; Wolpin, 2003).</a:t>
            </a:r>
          </a:p>
        </p:txBody>
      </p:sp>
    </p:spTree>
    <p:extLst>
      <p:ext uri="{BB962C8B-B14F-4D97-AF65-F5344CB8AC3E}">
        <p14:creationId xmlns:p14="http://schemas.microsoft.com/office/powerpoint/2010/main" val="22824235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902-FA49-4994-B411-45F99E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3 Appealing Design Features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280B-7BE2-477C-BCBC-A1FC2A71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treatment assignment is objective,</a:t>
            </a:r>
          </a:p>
          <a:p>
            <a:r>
              <a:rPr lang="en-US" dirty="0"/>
              <a:t>they are “automatically designed without access to any outcome data,”(Rubin, 2008) and </a:t>
            </a:r>
          </a:p>
          <a:p>
            <a:pPr lvl="1"/>
            <a:r>
              <a:rPr lang="en-US" dirty="0"/>
              <a:t>The design is automatic... but it requires the outcome data.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pre-treatment covariates are “balanced” across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51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902-FA49-4994-B411-45F99E45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3 Appealing Design Features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280B-7BE2-477C-BCBC-A1FC2A71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treatment assignment is objective,</a:t>
            </a:r>
          </a:p>
          <a:p>
            <a:r>
              <a:rPr lang="en-US" dirty="0"/>
              <a:t>they are “automatically designed without access to any outcome data,”(Rubin, 2008) and </a:t>
            </a:r>
          </a:p>
          <a:p>
            <a:r>
              <a:rPr lang="en-US" dirty="0"/>
              <a:t>all pre-treatment covariates are “balanced” across conditions.</a:t>
            </a:r>
          </a:p>
          <a:p>
            <a:r>
              <a:rPr lang="en-US" dirty="0"/>
              <a:t>Within MZ sibling pairs, </a:t>
            </a:r>
          </a:p>
          <a:p>
            <a:pPr lvl="1"/>
            <a:r>
              <a:rPr lang="en-US" dirty="0"/>
              <a:t>all background covariates (genetic and otherwise) are balanced at birth.</a:t>
            </a:r>
          </a:p>
          <a:p>
            <a:r>
              <a:rPr lang="en-US" dirty="0"/>
              <a:t>Within Full sibling pairs, </a:t>
            </a:r>
          </a:p>
          <a:p>
            <a:pPr lvl="1"/>
            <a:r>
              <a:rPr lang="en-US" dirty="0"/>
              <a:t>Many, but not all, background covariates are balanced at birth.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355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A078-DBD5-41B1-A6AC-4FEE89BC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DB6BB-7A31-4DCF-ADA7-0EB45A46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3" y="2047529"/>
            <a:ext cx="2109399" cy="2121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030C1-437A-4351-9A3C-964F1FFA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08" y="5005951"/>
            <a:ext cx="3333750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BA56B-965F-47D6-9D90-72A4472D9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" t="11964" r="8903" b="12694"/>
          <a:stretch/>
        </p:blipFill>
        <p:spPr>
          <a:xfrm>
            <a:off x="3386189" y="1828800"/>
            <a:ext cx="2882900" cy="2901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1A0B9-559B-40A4-B4A6-C855FB28E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97" y="2159204"/>
            <a:ext cx="1624023" cy="2216150"/>
          </a:xfrm>
          <a:prstGeom prst="rect">
            <a:avLst/>
          </a:prstGeom>
        </p:spPr>
      </p:pic>
      <p:pic>
        <p:nvPicPr>
          <p:cNvPr id="1026" name="Picture 2" descr="Image result for nih">
            <a:extLst>
              <a:ext uri="{FF2B5EF4-FFF2-40B4-BE49-F238E27FC236}">
                <a16:creationId xmlns:a16="http://schemas.microsoft.com/office/drawing/2014/main" id="{84D3BBEC-C9BA-4647-964D-A1E940A4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262" y="2096729"/>
            <a:ext cx="2195051" cy="219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41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D510-C70D-4ECA-95A9-C1311DD2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B021F-0DE1-4AA1-96B9-F0DAD9C4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32" y="1846263"/>
            <a:ext cx="3729861" cy="4022725"/>
          </a:xfrm>
        </p:spPr>
      </p:pic>
    </p:spTree>
    <p:extLst>
      <p:ext uri="{BB962C8B-B14F-4D97-AF65-F5344CB8AC3E}">
        <p14:creationId xmlns:p14="http://schemas.microsoft.com/office/powerpoint/2010/main" val="309851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FC7E-9C5E-4232-8AA9-F0EF025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Causal Claims without 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2287-A103-4EE7-9AC9-F037CC59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Instead, we use quasi-experimental designs,</a:t>
            </a:r>
          </a:p>
          <a:p>
            <a:pPr lvl="1"/>
            <a:r>
              <a:rPr lang="en-US" sz="2000" dirty="0"/>
              <a:t>and control for potential confounds as covariates </a:t>
            </a:r>
            <a:r>
              <a:rPr lang="fr-FR" sz="2000" dirty="0"/>
              <a:t>(Campbell, 1957; Rubin, 1974, etc);</a:t>
            </a:r>
          </a:p>
          <a:p>
            <a:pPr lvl="2"/>
            <a:r>
              <a:rPr lang="fr-FR" sz="1600" dirty="0"/>
              <a:t>e.g. Schultz, Connolly, Garrison, et al, 2017; Jackson, Connolly, Garrison et al, 2015)</a:t>
            </a:r>
          </a:p>
          <a:p>
            <a:r>
              <a:rPr lang="en-US" sz="2400" dirty="0"/>
              <a:t>Unlike randomized experiments, most quasi-experimental designs</a:t>
            </a:r>
          </a:p>
          <a:p>
            <a:pPr lvl="1"/>
            <a:r>
              <a:rPr lang="en-US" sz="2000" dirty="0"/>
              <a:t>cannot objectively assign treatment,</a:t>
            </a:r>
          </a:p>
          <a:p>
            <a:pPr lvl="1"/>
            <a:r>
              <a:rPr lang="en-US" sz="2000" dirty="0"/>
              <a:t>are not “automatically designed without access to any outcome data,” and</a:t>
            </a:r>
          </a:p>
          <a:p>
            <a:pPr lvl="1"/>
            <a:r>
              <a:rPr lang="en-US" sz="2000" dirty="0"/>
              <a:t>cannot always balance </a:t>
            </a:r>
            <a:r>
              <a:rPr lang="en-US" sz="2000" i="1" dirty="0"/>
              <a:t>relevant</a:t>
            </a:r>
            <a:r>
              <a:rPr lang="en-US" sz="2000" dirty="0"/>
              <a:t> pre-treatment covariates across conditions.</a:t>
            </a:r>
          </a:p>
        </p:txBody>
      </p:sp>
    </p:spTree>
    <p:extLst>
      <p:ext uri="{BB962C8B-B14F-4D97-AF65-F5344CB8AC3E}">
        <p14:creationId xmlns:p14="http://schemas.microsoft.com/office/powerpoint/2010/main" val="18642622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Cabin Medium"/>
        <a:ea typeface=""/>
        <a:cs typeface=""/>
      </a:majorFont>
      <a:minorFont>
        <a:latin typeface="Cabin Medium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940</TotalTime>
  <Words>4812</Words>
  <Application>Microsoft Office PowerPoint</Application>
  <PresentationFormat>Widescreen</PresentationFormat>
  <Paragraphs>1288</Paragraphs>
  <Slides>83</Slides>
  <Notes>5</Notes>
  <HiddenSlides>20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Cabin Medium</vt:lpstr>
      <vt:lpstr>Calibri</vt:lpstr>
      <vt:lpstr>Cambria</vt:lpstr>
      <vt:lpstr>Cambria Math</vt:lpstr>
      <vt:lpstr>inherit</vt:lpstr>
      <vt:lpstr>Retrospect</vt:lpstr>
      <vt:lpstr>Using families to test causal claims without experiments</vt:lpstr>
      <vt:lpstr>Outline</vt:lpstr>
      <vt:lpstr>Causal Claims with Experiments</vt:lpstr>
      <vt:lpstr>Causal Claims with Experiments</vt:lpstr>
      <vt:lpstr>Causal Claims without Experiments</vt:lpstr>
      <vt:lpstr>Causal Claims without Experiments</vt:lpstr>
      <vt:lpstr>Causal Claims without Experiments</vt:lpstr>
      <vt:lpstr>Causal Claims without Experiments</vt:lpstr>
      <vt:lpstr>Causal Claims without Experiments</vt:lpstr>
      <vt:lpstr>Familial Confounds</vt:lpstr>
      <vt:lpstr>Familial Confounds</vt:lpstr>
      <vt:lpstr>How to address familial confounding?</vt:lpstr>
      <vt:lpstr>A Brief Behavior Genetics Refresher</vt:lpstr>
      <vt:lpstr>Brief Behavior Genetics Refresher</vt:lpstr>
      <vt:lpstr>Multiple Environment Components (AC'RE)</vt:lpstr>
      <vt:lpstr>AC'RE</vt:lpstr>
      <vt:lpstr>AC'RE</vt:lpstr>
      <vt:lpstr>AC'RE</vt:lpstr>
      <vt:lpstr>AC'RE</vt:lpstr>
      <vt:lpstr>AC'RE</vt:lpstr>
      <vt:lpstr>Half Siblings</vt:lpstr>
      <vt:lpstr>Aunt-Nibling</vt:lpstr>
      <vt:lpstr>Siblings</vt:lpstr>
      <vt:lpstr>Parent-Child</vt:lpstr>
      <vt:lpstr>Parent-Child</vt:lpstr>
      <vt:lpstr>Illustration with Height</vt:lpstr>
      <vt:lpstr>Adult Height</vt:lpstr>
      <vt:lpstr>Adult Height</vt:lpstr>
      <vt:lpstr>Interpretation</vt:lpstr>
      <vt:lpstr>Summary</vt:lpstr>
      <vt:lpstr>Brief Behavior Genetics Refresher</vt:lpstr>
      <vt:lpstr>PowerPoint Presentation</vt:lpstr>
      <vt:lpstr>Classic Biometrically-Informed Quasi-Experimental Designs </vt:lpstr>
      <vt:lpstr>Sibling Models</vt:lpstr>
      <vt:lpstr>Discordant Kin Model</vt:lpstr>
      <vt:lpstr>Discordant Kin Model</vt:lpstr>
      <vt:lpstr>Discordant Kin Model</vt:lpstr>
      <vt:lpstr>Discordant Kin Model</vt:lpstr>
      <vt:lpstr>Discordant Kin Model</vt:lpstr>
      <vt:lpstr>Discordant Kin Model</vt:lpstr>
      <vt:lpstr>Illustration</vt:lpstr>
      <vt:lpstr>Data</vt:lpstr>
      <vt:lpstr>National Longitudinal Survey Of Youth</vt:lpstr>
      <vt:lpstr>National Longitudinal Survey Of Youth</vt:lpstr>
      <vt:lpstr>Kinship Links</vt:lpstr>
      <vt:lpstr>Kinship Categories</vt:lpstr>
      <vt:lpstr>Illustration</vt:lpstr>
      <vt:lpstr>SES VS. PHYSICAL HEALTH</vt:lpstr>
      <vt:lpstr>Δ SES VS. Δ  PHYSICAL HEALTH</vt:lpstr>
      <vt:lpstr>Physical Health Results</vt:lpstr>
      <vt:lpstr>Interpretation</vt:lpstr>
      <vt:lpstr>SES VS. MENTAL HEALTH</vt:lpstr>
      <vt:lpstr>Δ SES VS. Δ  MENTAL HEALTH</vt:lpstr>
      <vt:lpstr>Mental Health Results</vt:lpstr>
      <vt:lpstr>Interpretation</vt:lpstr>
      <vt:lpstr>Empirical Confirmation</vt:lpstr>
      <vt:lpstr>Discordant versus Behavior Genetics</vt:lpstr>
      <vt:lpstr>Steps to Decompose the Correlation</vt:lpstr>
      <vt:lpstr>Univariate ACE Model Specification </vt:lpstr>
      <vt:lpstr>Univariate ACE Model Specification </vt:lpstr>
      <vt:lpstr>Univariate Results</vt:lpstr>
      <vt:lpstr>Bivariate ACE Model Specification </vt:lpstr>
      <vt:lpstr>Bivariate ACE Model Specification</vt:lpstr>
      <vt:lpstr>Bivariate Results </vt:lpstr>
      <vt:lpstr>Bivariate Results Summary</vt:lpstr>
      <vt:lpstr>Interpretation</vt:lpstr>
      <vt:lpstr>Integrating these findings within the substantive literature</vt:lpstr>
      <vt:lpstr>Trivariate Results</vt:lpstr>
      <vt:lpstr>Simulation</vt:lpstr>
      <vt:lpstr>Beyond Empirical Illustration</vt:lpstr>
      <vt:lpstr>Simulation Conditions</vt:lpstr>
      <vt:lpstr>Simulation Conditions Subset</vt:lpstr>
      <vt:lpstr>Findings</vt:lpstr>
      <vt:lpstr>Findings</vt:lpstr>
      <vt:lpstr>Findings</vt:lpstr>
      <vt:lpstr>Findings</vt:lpstr>
      <vt:lpstr>Interpretation</vt:lpstr>
      <vt:lpstr>Recall: 3 Appealing Design Features Of Experiments</vt:lpstr>
      <vt:lpstr>Recall: 3 Appealing Design Features Of Experiments</vt:lpstr>
      <vt:lpstr>Recall: 3 Appealing Design Features Of Experiments</vt:lpstr>
      <vt:lpstr>Recall: 3 Appealing Design Features Of Experiments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siblings to test causal claims without experiments</dc:title>
  <dc:creator>Mason Garrison</dc:creator>
  <cp:lastModifiedBy>Mason Garrison</cp:lastModifiedBy>
  <cp:revision>89</cp:revision>
  <dcterms:created xsi:type="dcterms:W3CDTF">2018-03-19T00:31:44Z</dcterms:created>
  <dcterms:modified xsi:type="dcterms:W3CDTF">2019-02-05T02:59:03Z</dcterms:modified>
</cp:coreProperties>
</file>